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23"/>
  </p:notesMasterIdLst>
  <p:handoutMasterIdLst>
    <p:handoutMasterId r:id="rId24"/>
  </p:handoutMasterIdLst>
  <p:sldIdLst>
    <p:sldId id="380" r:id="rId2"/>
    <p:sldId id="348" r:id="rId3"/>
    <p:sldId id="349" r:id="rId4"/>
    <p:sldId id="350" r:id="rId5"/>
    <p:sldId id="351" r:id="rId6"/>
    <p:sldId id="352" r:id="rId7"/>
    <p:sldId id="353" r:id="rId8"/>
    <p:sldId id="354" r:id="rId9"/>
    <p:sldId id="355" r:id="rId10"/>
    <p:sldId id="356" r:id="rId11"/>
    <p:sldId id="379" r:id="rId12"/>
    <p:sldId id="378" r:id="rId13"/>
    <p:sldId id="357" r:id="rId14"/>
    <p:sldId id="358" r:id="rId15"/>
    <p:sldId id="359" r:id="rId16"/>
    <p:sldId id="360" r:id="rId17"/>
    <p:sldId id="361" r:id="rId18"/>
    <p:sldId id="362" r:id="rId19"/>
    <p:sldId id="376" r:id="rId20"/>
    <p:sldId id="377" r:id="rId21"/>
    <p:sldId id="363"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22" autoAdjust="0"/>
    <p:restoredTop sz="86400" autoAdjust="0"/>
  </p:normalViewPr>
  <p:slideViewPr>
    <p:cSldViewPr>
      <p:cViewPr varScale="1">
        <p:scale>
          <a:sx n="62" d="100"/>
          <a:sy n="62" d="100"/>
        </p:scale>
        <p:origin x="1264" y="44"/>
      </p:cViewPr>
      <p:guideLst>
        <p:guide orient="horz" pos="2160"/>
        <p:guide pos="2880"/>
      </p:guideLst>
    </p:cSldViewPr>
  </p:slideViewPr>
  <p:outlineViewPr>
    <p:cViewPr>
      <p:scale>
        <a:sx n="33" d="100"/>
        <a:sy n="33" d="100"/>
      </p:scale>
      <p:origin x="0" y="9228"/>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pPr/>
              <a:t>11/14/2018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pPr/>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457200" y="3200400"/>
            <a:ext cx="2649595" cy="1219200"/>
          </a:xfrm>
        </p:spPr>
        <p:txBody>
          <a:bodyPr/>
          <a:lstStyle/>
          <a:p>
            <a:endParaRPr lang="en-US" dirty="0"/>
          </a:p>
        </p:txBody>
      </p:sp>
      <p:sp>
        <p:nvSpPr>
          <p:cNvPr id="16" name="Table Placeholder 15"/>
          <p:cNvSpPr>
            <a:spLocks noGrp="1"/>
          </p:cNvSpPr>
          <p:nvPr>
            <p:ph type="tbl" sz="quarter" idx="12"/>
          </p:nvPr>
        </p:nvSpPr>
        <p:spPr>
          <a:xfrm>
            <a:off x="5943600" y="3200400"/>
            <a:ext cx="2514600" cy="117348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1828800" cy="1219200"/>
          </a:xfrm>
        </p:spPr>
        <p:txBody>
          <a:bodyPr/>
          <a:lstStyle/>
          <a:p>
            <a:endParaRPr lang="ru-RU"/>
          </a:p>
        </p:txBody>
      </p:sp>
      <p:sp>
        <p:nvSpPr>
          <p:cNvPr id="7" name="Content Placeholder 6"/>
          <p:cNvSpPr>
            <a:spLocks noGrp="1"/>
          </p:cNvSpPr>
          <p:nvPr>
            <p:ph sz="quarter" idx="14"/>
          </p:nvPr>
        </p:nvSpPr>
        <p:spPr>
          <a:xfrm>
            <a:off x="4724400" y="2895600"/>
            <a:ext cx="3581400" cy="1828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8.9</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8</a:t>
            </a:r>
            <a:endParaRPr lang="en-US" sz="3400" dirty="0" smtClean="0">
              <a:solidFill>
                <a:schemeClr val="bg1"/>
              </a:solidFill>
            </a:endParaRPr>
          </a:p>
        </p:txBody>
      </p:sp>
    </p:spTree>
    <p:extLst>
      <p:ext uri="{BB962C8B-B14F-4D97-AF65-F5344CB8AC3E}">
        <p14:creationId xmlns:p14="http://schemas.microsoft.com/office/powerpoint/2010/main" val="37757878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Between-Dogs </a:t>
            </a:r>
            <a:r>
              <a:rPr lang="en-US" dirty="0" smtClean="0"/>
              <a:t>Decomposition (1</a:t>
            </a:r>
            <a:r>
              <a:rPr lang="en-US" baseline="0" dirty="0" smtClean="0"/>
              <a:t> of 3</a:t>
            </a:r>
            <a:r>
              <a:rPr lang="en-US" dirty="0" smtClean="0"/>
              <a:t>)</a:t>
            </a:r>
            <a:endParaRPr lang="en-US" dirty="0"/>
          </a:p>
        </p:txBody>
      </p:sp>
      <p:sp>
        <p:nvSpPr>
          <p:cNvPr id="3" name="Content Placeholder 2"/>
          <p:cNvSpPr>
            <a:spLocks noGrp="1"/>
          </p:cNvSpPr>
          <p:nvPr>
            <p:ph sz="quarter" idx="10"/>
          </p:nvPr>
        </p:nvSpPr>
        <p:spPr>
          <a:xfrm>
            <a:off x="247304" y="1407392"/>
            <a:ext cx="8744295" cy="4841007"/>
          </a:xfrm>
        </p:spPr>
        <p:txBody>
          <a:bodyPr>
            <a:normAutofit fontScale="92500" lnSpcReduction="20000"/>
          </a:bodyPr>
          <a:lstStyle/>
          <a:p>
            <a:pPr marL="0" indent="0">
              <a:spcBef>
                <a:spcPts val="624"/>
              </a:spcBef>
              <a:buNone/>
            </a:pPr>
            <a:r>
              <a:rPr lang="en-US" sz="2400" dirty="0" smtClean="0"/>
              <a:t>Dog Mean = Grand Mean + Operation Effect + Dog Effect</a:t>
            </a:r>
          </a:p>
          <a:p>
            <a:pPr marL="0" indent="0">
              <a:spcBef>
                <a:spcPts val="624"/>
              </a:spcBef>
              <a:buNone/>
            </a:pPr>
            <a:endParaRPr lang="en-US" sz="2400" dirty="0" smtClean="0"/>
          </a:p>
          <a:p>
            <a:pPr marL="0" indent="0">
              <a:spcBef>
                <a:spcPts val="624"/>
              </a:spcBef>
              <a:buNone/>
            </a:pPr>
            <a:r>
              <a:rPr lang="en-US" sz="2400" dirty="0" smtClean="0"/>
              <a:t>Grand </a:t>
            </a:r>
            <a:r>
              <a:rPr lang="en-US" sz="2400" dirty="0" smtClean="0"/>
              <a:t>Mean = 39</a:t>
            </a:r>
          </a:p>
          <a:p>
            <a:pPr marL="0" indent="0">
              <a:spcBef>
                <a:spcPts val="624"/>
              </a:spcBef>
              <a:buNone/>
            </a:pPr>
            <a:endParaRPr lang="en-US" sz="2400" dirty="0" smtClean="0"/>
          </a:p>
          <a:p>
            <a:pPr marL="0" indent="0">
              <a:spcBef>
                <a:spcPts val="624"/>
              </a:spcBef>
              <a:buNone/>
            </a:pPr>
            <a:r>
              <a:rPr lang="en-US" sz="2400" dirty="0" smtClean="0"/>
              <a:t>Operation </a:t>
            </a:r>
            <a:r>
              <a:rPr lang="en-US" sz="2400" dirty="0" smtClean="0"/>
              <a:t>Effect (Operation Mean − Grand Mean):</a:t>
            </a:r>
          </a:p>
          <a:p>
            <a:pPr marL="0" indent="0">
              <a:spcBef>
                <a:spcPts val="624"/>
              </a:spcBef>
              <a:buNone/>
            </a:pPr>
            <a:r>
              <a:rPr lang="en-US" sz="2400" dirty="0" smtClean="0"/>
              <a:t>	Yes </a:t>
            </a:r>
            <a:r>
              <a:rPr lang="en-US" sz="2400" dirty="0" smtClean="0"/>
              <a:t>= 35 </a:t>
            </a:r>
            <a:r>
              <a:rPr lang="en-US" sz="2400" dirty="0" smtClean="0"/>
              <a:t>	effect </a:t>
            </a:r>
            <a:r>
              <a:rPr lang="en-US" sz="2400" dirty="0" smtClean="0"/>
              <a:t>= −4</a:t>
            </a:r>
          </a:p>
          <a:p>
            <a:pPr marL="0" indent="0">
              <a:spcBef>
                <a:spcPts val="624"/>
              </a:spcBef>
              <a:buNone/>
            </a:pPr>
            <a:r>
              <a:rPr lang="en-US" sz="2400" dirty="0" smtClean="0"/>
              <a:t>	No </a:t>
            </a:r>
            <a:r>
              <a:rPr lang="en-US" sz="2400" dirty="0" smtClean="0"/>
              <a:t>= 43 </a:t>
            </a:r>
            <a:r>
              <a:rPr lang="en-US" sz="2400" dirty="0" smtClean="0"/>
              <a:t>	effect </a:t>
            </a:r>
            <a:r>
              <a:rPr lang="en-US" sz="2400" dirty="0" smtClean="0"/>
              <a:t>= 4</a:t>
            </a:r>
            <a:endParaRPr lang="en-US" sz="2400" dirty="0"/>
          </a:p>
          <a:p>
            <a:pPr marL="0" indent="0">
              <a:spcBef>
                <a:spcPts val="624"/>
              </a:spcBef>
              <a:buNone/>
            </a:pPr>
            <a:endParaRPr lang="en-US" sz="2400" dirty="0" smtClean="0"/>
          </a:p>
          <a:p>
            <a:pPr marL="0" indent="0">
              <a:spcBef>
                <a:spcPts val="624"/>
              </a:spcBef>
              <a:buNone/>
            </a:pPr>
            <a:r>
              <a:rPr lang="en-US" sz="2400" dirty="0" smtClean="0"/>
              <a:t>For </a:t>
            </a:r>
            <a:r>
              <a:rPr lang="en-US" sz="2400" dirty="0"/>
              <a:t>Dog 1: </a:t>
            </a:r>
            <a:r>
              <a:rPr lang="en-US" sz="2400" dirty="0" smtClean="0"/>
              <a:t>Dog Mean = (44 + 28)/2 = 36</a:t>
            </a:r>
          </a:p>
          <a:p>
            <a:pPr marL="0" indent="0">
              <a:spcBef>
                <a:spcPts val="624"/>
              </a:spcBef>
              <a:buNone/>
            </a:pPr>
            <a:r>
              <a:rPr lang="en-US" sz="2400" dirty="0" smtClean="0"/>
              <a:t>	Dog </a:t>
            </a:r>
            <a:r>
              <a:rPr lang="en-US" sz="2400" dirty="0" smtClean="0"/>
              <a:t>Effect = Dog Mean − (Grand Mean + Operation Effect)</a:t>
            </a:r>
          </a:p>
          <a:p>
            <a:pPr marL="0" indent="1481138">
              <a:spcBef>
                <a:spcPts val="624"/>
              </a:spcBef>
              <a:buNone/>
            </a:pPr>
            <a:r>
              <a:rPr lang="en-US" sz="2400" dirty="0" smtClean="0"/>
              <a:t>	      = </a:t>
            </a:r>
            <a:r>
              <a:rPr lang="en-US" sz="2400" dirty="0" smtClean="0"/>
              <a:t>36 − (39 + (−4)) = 1</a:t>
            </a:r>
          </a:p>
          <a:p>
            <a:pPr marL="0" indent="0">
              <a:spcBef>
                <a:spcPts val="624"/>
              </a:spcBef>
              <a:buNone/>
            </a:pPr>
            <a:endParaRPr lang="en-US" sz="2400" dirty="0" smtClean="0"/>
          </a:p>
          <a:p>
            <a:pPr marL="0" indent="0">
              <a:spcBef>
                <a:spcPts val="624"/>
              </a:spcBef>
              <a:buNone/>
            </a:pPr>
            <a:r>
              <a:rPr lang="en-US" sz="2400" dirty="0" smtClean="0"/>
              <a:t>For </a:t>
            </a:r>
            <a:r>
              <a:rPr lang="en-US" sz="2400" dirty="0" smtClean="0"/>
              <a:t>Dog 10: Dog Mean = (55 + 37)/2 = 46</a:t>
            </a:r>
          </a:p>
          <a:p>
            <a:pPr marL="0" indent="0">
              <a:spcBef>
                <a:spcPts val="624"/>
              </a:spcBef>
              <a:buNone/>
            </a:pPr>
            <a:r>
              <a:rPr lang="en-US" sz="2400" dirty="0" smtClean="0"/>
              <a:t>Dog Effect = 46 − (39 + 4) = 3</a:t>
            </a:r>
            <a:endParaRPr lang="en-US" sz="2400" dirty="0"/>
          </a:p>
        </p:txBody>
      </p:sp>
    </p:spTree>
    <p:extLst>
      <p:ext uri="{BB962C8B-B14F-4D97-AF65-F5344CB8AC3E}">
        <p14:creationId xmlns:p14="http://schemas.microsoft.com/office/powerpoint/2010/main" val="3271590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Between-Dogs </a:t>
            </a:r>
            <a:r>
              <a:rPr lang="en-US" dirty="0" smtClean="0"/>
              <a:t>Decomposition (2 of 3)</a:t>
            </a:r>
            <a:endParaRPr lang="en-US" dirty="0"/>
          </a:p>
        </p:txBody>
      </p:sp>
      <p:pic>
        <p:nvPicPr>
          <p:cNvPr id="13" name="Picture 2" descr="A table. The table has twenty rows and six columns with the column headers that read Dog, Response, Dog Mean, Grand Mean, Oper Effect, and Dog Effect. The data presented are as follows:&#10;Row 1. Dog: d1, Response: 44, Dog Mean: 36, Grand Mean: 39, Oper Effect: Negative 4, Dog Effect: 1.&#10;Row 2. Dog: d2, Response: 33, Dog Mean: 28, Grand Mean: 39, Oper Effect: Negative 4, Dog Effect: Negative 7.&#10;Row 3. Dogs: d3, Response: 38, Dog Mean: 36, Grand Mean: 39, Oper Effect: Negative 4, Dog Effect: 1.&#10;Row 4. Dogs: d4, Response: 59, Dog Mean: 39, Grand Mean: 39, Oper Effect: Negative 4, Dog Effect: 4.&#10;Row 5. Dogs: d5, Response: 46, Dog Mean: 36, Grand Mean: 39, Oper Effect: Negative 4, Dog Effect: 1. &#10;Row 6. Dogs: d6, Response: 54, Dog Mean: 48, Grand Mean: 39, Oper Effect: 4, Dog Effect: 5.&#10;Row 7. Dogs: d7, Response: 43, Dog Mean: 33, Grand Mean: 39, Oper Effect: 4, Dog Effect: Negative 10.&#10;Row 8. Dogs: d8, Response: 55, Dog Mean: 39, Grand Mean: 39, Oper Effect: 4, Dog Effect: Negative 4.&#10;Row 9. Dogs: d9, Response: 71, Dog Mean: 49, Grand Mean: 39, Oper Effect: 4, Dog Effect: 6.&#10;Row 10. Dogs: d10, Response: 57, Dog Mean: 46, Grand Mean: 39, Oper Effect: 4, Dog Effect: 3.&#10;Row 11. Dogs: d1, Response: 28, Dog Mean: 36, Grand Mean: 39, Oper Effect: Negative 4, Dog Effect: 1.&#10;Row 12. Dogs: d2, Response: 23, Dog Mean: 28, Grand Mean: 39, Oper Effect: Negative 4, Dog Effect: Negative 7.&#10;Row 13. Dogs: d3, Response: 34, Dog Mean: 36, Grand Mean: 39, Oper Effect: Negative 4, Dog Effect: 1.&#10;Row 14. Dogs: d4, Response: 19, Dog Mean: 39, Grand Mean: 39, Oper Effect: Negative 4, Dog Effect: 4.&#10;Row 15. Dogs: d5, Response: 26, Dog Mean: 36, Grand Mean: 39, Oper Effect: Negative 4, Dog Effect: 1.&#10;Row 16. Dogs: d6, Response: 42, Dog Mean: 48, Grand Mean: 39, Oper Effect: Negative 4, Dog Effect: 5.&#10;Row 17. Dogs: d7, Response: 23, Dog Mean: 33, Grand Mean: 39, Oper Effect: Negative 4, Dog Effect: Negative 10.&#10;Row 18.  Dogs: d8, Response: 23, Dog Mean: 39, Grand Mean: 39, Oper Effect: Negative 4, Dog Effect: Negative 4.&#10;Row 19.  Dogs: d9, Response: 27, Dog Mean: 49, Grand Mean: 39, Oper Effect: Negative 4, Dog Effect: 6.&#10;Row 20.  Dogs: d10, Response: 35, Dog Mean: 46, Grand Mean: 39, Oper Effect: Negative 4, Dog Effect: 3."/>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433513" y="1562100"/>
            <a:ext cx="6276975" cy="4533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36844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Within-Dogs </a:t>
            </a:r>
            <a:r>
              <a:rPr lang="en-US" dirty="0" smtClean="0"/>
              <a:t>Decomposition (1 of 2)</a:t>
            </a:r>
            <a:endParaRPr lang="en-US" dirty="0"/>
          </a:p>
        </p:txBody>
      </p:sp>
      <p:sp>
        <p:nvSpPr>
          <p:cNvPr id="3" name="Content Placeholder 2"/>
          <p:cNvSpPr>
            <a:spLocks noGrp="1"/>
          </p:cNvSpPr>
          <p:nvPr>
            <p:ph sz="quarter" idx="10"/>
          </p:nvPr>
        </p:nvSpPr>
        <p:spPr>
          <a:xfrm>
            <a:off x="247304" y="1407392"/>
            <a:ext cx="8744295" cy="4841007"/>
          </a:xfrm>
        </p:spPr>
        <p:txBody>
          <a:bodyPr>
            <a:normAutofit/>
          </a:bodyPr>
          <a:lstStyle/>
          <a:p>
            <a:pPr marL="0" indent="0">
              <a:spcBef>
                <a:spcPts val="624"/>
              </a:spcBef>
              <a:buNone/>
            </a:pPr>
            <a:r>
              <a:rPr lang="en-US" sz="2000" dirty="0" smtClean="0">
                <a:solidFill>
                  <a:schemeClr val="tx1"/>
                </a:solidFill>
              </a:rPr>
              <a:t>Response = Dog Mean +Method Effect + Interaction + Residual</a:t>
            </a:r>
          </a:p>
          <a:p>
            <a:pPr marL="0" indent="0">
              <a:spcBef>
                <a:spcPts val="624"/>
              </a:spcBef>
              <a:buNone/>
            </a:pPr>
            <a:r>
              <a:rPr lang="en-US" sz="2000" dirty="0" smtClean="0"/>
              <a:t>For Dog 1:</a:t>
            </a:r>
          </a:p>
          <a:p>
            <a:pPr marL="0" indent="465138">
              <a:spcBef>
                <a:spcPts val="624"/>
              </a:spcBef>
              <a:buNone/>
            </a:pPr>
            <a:r>
              <a:rPr lang="en-US" sz="2000" dirty="0" smtClean="0">
                <a:solidFill>
                  <a:schemeClr val="tx1"/>
                </a:solidFill>
              </a:rPr>
              <a:t>Dog Mean = (44+28)/2 = 36</a:t>
            </a:r>
          </a:p>
          <a:p>
            <a:pPr marL="0" indent="0">
              <a:spcBef>
                <a:spcPts val="624"/>
              </a:spcBef>
              <a:buNone/>
            </a:pPr>
            <a:r>
              <a:rPr lang="en-US" sz="2000" dirty="0" smtClean="0"/>
              <a:t>Method Effect (Method Mean −Grand Mean):</a:t>
            </a:r>
          </a:p>
          <a:p>
            <a:pPr marL="0" indent="512763">
              <a:spcBef>
                <a:spcPts val="624"/>
              </a:spcBef>
              <a:buNone/>
            </a:pPr>
            <a:r>
              <a:rPr lang="en-US" sz="2000" dirty="0" smtClean="0">
                <a:solidFill>
                  <a:schemeClr val="tx1"/>
                </a:solidFill>
              </a:rPr>
              <a:t>Inject = 50 </a:t>
            </a:r>
            <a:r>
              <a:rPr lang="en-US" sz="2000" dirty="0" smtClean="0">
                <a:solidFill>
                  <a:schemeClr val="tx1"/>
                </a:solidFill>
              </a:rPr>
              <a:t>		effect </a:t>
            </a:r>
            <a:r>
              <a:rPr lang="en-US" sz="2000" dirty="0" smtClean="0">
                <a:solidFill>
                  <a:schemeClr val="tx1"/>
                </a:solidFill>
              </a:rPr>
              <a:t>= 11</a:t>
            </a:r>
          </a:p>
          <a:p>
            <a:pPr marL="0" indent="512763">
              <a:spcBef>
                <a:spcPts val="624"/>
              </a:spcBef>
              <a:buNone/>
            </a:pPr>
            <a:r>
              <a:rPr lang="en-US" sz="2000" dirty="0" smtClean="0"/>
              <a:t>Infuse = 28 </a:t>
            </a:r>
            <a:r>
              <a:rPr lang="en-US" sz="2000" dirty="0" smtClean="0"/>
              <a:t>	effect </a:t>
            </a:r>
            <a:r>
              <a:rPr lang="en-US" sz="2000" dirty="0" smtClean="0"/>
              <a:t>= −11</a:t>
            </a:r>
          </a:p>
          <a:p>
            <a:pPr marL="0" indent="0">
              <a:spcBef>
                <a:spcPts val="624"/>
              </a:spcBef>
              <a:buNone/>
            </a:pPr>
            <a:r>
              <a:rPr lang="en-US" sz="2000" dirty="0" smtClean="0">
                <a:solidFill>
                  <a:schemeClr val="tx1"/>
                </a:solidFill>
              </a:rPr>
              <a:t>For Dog 1: Operation = yes, Method = inject:</a:t>
            </a:r>
          </a:p>
          <a:p>
            <a:pPr marL="0" indent="512763">
              <a:spcBef>
                <a:spcPts val="624"/>
              </a:spcBef>
              <a:buNone/>
            </a:pPr>
            <a:r>
              <a:rPr lang="en-US" sz="2000" dirty="0" smtClean="0"/>
              <a:t>Interaction = Cell Mean − (Grand Mean + Operation + Method)</a:t>
            </a:r>
          </a:p>
          <a:p>
            <a:pPr marL="0" indent="1765300">
              <a:spcBef>
                <a:spcPts val="624"/>
              </a:spcBef>
              <a:buNone/>
            </a:pPr>
            <a:r>
              <a:rPr lang="en-US" sz="2000" dirty="0" smtClean="0">
                <a:solidFill>
                  <a:schemeClr val="tx1"/>
                </a:solidFill>
              </a:rPr>
              <a:t>= 44 − (39 − 4 + 11) = −2</a:t>
            </a:r>
          </a:p>
          <a:p>
            <a:pPr marL="0" indent="0">
              <a:spcBef>
                <a:spcPts val="624"/>
              </a:spcBef>
              <a:buNone/>
            </a:pPr>
            <a:r>
              <a:rPr lang="en-US" sz="2000" dirty="0" smtClean="0"/>
              <a:t>For Dog 1: Method = inject:</a:t>
            </a:r>
          </a:p>
          <a:p>
            <a:pPr marL="0" indent="0">
              <a:spcBef>
                <a:spcPts val="624"/>
              </a:spcBef>
              <a:buNone/>
            </a:pPr>
            <a:r>
              <a:rPr lang="en-US" sz="2000" dirty="0" smtClean="0">
                <a:solidFill>
                  <a:schemeClr val="tx1"/>
                </a:solidFill>
              </a:rPr>
              <a:t>Residual = Response − (Dog Mean + Method + Interaction</a:t>
            </a:r>
            <a:r>
              <a:rPr lang="en-US" sz="2000" dirty="0" smtClean="0">
                <a:solidFill>
                  <a:schemeClr val="tx1"/>
                </a:solidFill>
              </a:rPr>
              <a:t>)</a:t>
            </a:r>
          </a:p>
          <a:p>
            <a:pPr marL="0" indent="0">
              <a:spcBef>
                <a:spcPts val="624"/>
              </a:spcBef>
              <a:buNone/>
            </a:pPr>
            <a:r>
              <a:rPr lang="en-US" sz="2000" dirty="0"/>
              <a:t>	</a:t>
            </a:r>
            <a:r>
              <a:rPr lang="en-US" sz="2000" dirty="0" smtClean="0"/>
              <a:t>  </a:t>
            </a:r>
            <a:r>
              <a:rPr lang="en-US" sz="2000" dirty="0" smtClean="0"/>
              <a:t>= </a:t>
            </a:r>
            <a:r>
              <a:rPr lang="en-US" sz="2000" dirty="0" smtClean="0"/>
              <a:t>44 − (36 + 11 − 2)</a:t>
            </a:r>
            <a:r>
              <a:rPr lang="en-US" sz="2000" dirty="0" smtClean="0">
                <a:solidFill>
                  <a:schemeClr val="tx1"/>
                </a:solidFill>
              </a:rPr>
              <a:t> = −1</a:t>
            </a:r>
            <a:endParaRPr lang="en-US" sz="2000" dirty="0">
              <a:solidFill>
                <a:schemeClr val="tx1"/>
              </a:solidFill>
            </a:endParaRPr>
          </a:p>
        </p:txBody>
      </p:sp>
    </p:spTree>
    <p:extLst>
      <p:ext uri="{BB962C8B-B14F-4D97-AF65-F5344CB8AC3E}">
        <p14:creationId xmlns:p14="http://schemas.microsoft.com/office/powerpoint/2010/main" val="20261444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Within-Dogs </a:t>
            </a:r>
            <a:r>
              <a:rPr lang="en-US" dirty="0" smtClean="0"/>
              <a:t>Decomposition (2 of 2)</a:t>
            </a:r>
            <a:endParaRPr lang="en-US" dirty="0"/>
          </a:p>
        </p:txBody>
      </p:sp>
      <p:pic>
        <p:nvPicPr>
          <p:cNvPr id="11" name="Picture 2" descr="A table. The table has twenty rows and six columns with the column headers that read Dog, Response, Dog Mean, Method Effect, Oper x Method, and Residual. The data presented are as follows:&#10;Row 1. Dog: d1, Response: 44, Dog Mean: 36, Method Effect: 11, Oper x Method: Negative 2, Residual: Negative 1.&#10;Row 2. Dog: d2, Response: 33, Dog Mean: 28, Method Effect: 11, Oper x Method: Negative 2, Residual: Negative 4.&#10;Row 3. Dog: d3, Response: 38, Dog Mean: 36, Method Effect: 11, Oper x Method: Negative 2, Residual: Negative 7.&#10;Row 4. Dog: d4, Response: 59, Dog Mean: 39, Method Effect: 11, Oper x Method: Negative 2, Residual: 11.&#10;Row 5. Dog: d5, Response: 46, Dog Mean: 36, Method Effect: 11, Oper x Method: Negative 2, Residual: 1.&#10;Row 6. Dog: d6, Response: 54, Dog Mean: 48, Method Effect: 11, Oper x Method: 2, Residual: Negative 7.&#10;Row 7. Dog: d7, Response: 43, Dog Mean: 33, Method Effect: 11, Oper x Method: 2, Residual: Negative 3.&#10;Row 8. Dog: d8, Response: 55, Dog Mean: 39, Method Effect: 11, Oper x Method: 2, Residual: 3.&#10;Row 9. Dog: d9, Response: 71, Dog Mean: 49, Method Effect: 11, Oper x Method: 2, Residual: 9.&#10;Row 10. Dog: d10, Response: 57, Dog Mean: 46, Method Effect: 11, Oper x Method: Negative 2, Residual: Negative 2.&#10;Row 11. Dog: d1, Response: 28, Dog Mean: 36, Method Effect: Negative 11, Oper x Method: 2, Residual: 1.&#10;Row 12. Dog: d2, Response: 23, Dog Mean: 28, Method Effect: Negative 11, Oper x Method: 2, Residual: 4.&#10;Row 13. Dog: d3, Response: 34, Dog Mean: 36, Method Effect: Negative 11, Oper x Method: 2, Residual: 7.&#10;Row 14. Dog: d4, Response: 19, Dog Mean: 39, Method Effect: Negative 11, Oper x Method: 2, Residual: Negative 11.&#10;Row 15. Dog: d5, Response: 26, Dog Mean: 36, Method Effect: Negative 11, Oper x Method: 2, Residual: Negative 1.&#10;Row 16. Dog: d6, Response: 42, Dog Mean: 48, Method Effect: Negative 11, Oper x Method: Negative 2, Residual: 7. &#10;Row 17. Dog: d7, Response: 23, Dog Mean: 33, Method Effect: Negative 11, Oper x Method: Negative 2, Residual: 3. &#10;Row 18. Dog: d8, Response: 23, Dog Mean: 39, Method Effect: Negative 11, Oper x Method: Negative 2, Residual: Negative 3. &#10;Row 19. Dog: d9, Response: 27, Dog Mean: 49, Method Effect: Negative 11, Oper x Method: Negative 2, Residual: Negative 9. &#10;Row 20. Dog: d10, Response: 35, Dog Mean: 46, Method Effect: Negative 11, Oper x Method: Negative 2, Residual: 2."/>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925830" y="1371600"/>
            <a:ext cx="7292340" cy="4924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1590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Combine the Decompositions</a:t>
            </a:r>
          </a:p>
        </p:txBody>
      </p:sp>
      <p:sp>
        <p:nvSpPr>
          <p:cNvPr id="3" name="Content Placeholder 2"/>
          <p:cNvSpPr>
            <a:spLocks noGrp="1"/>
          </p:cNvSpPr>
          <p:nvPr>
            <p:ph sz="quarter" idx="10"/>
          </p:nvPr>
        </p:nvSpPr>
        <p:spPr>
          <a:xfrm>
            <a:off x="247304" y="1407392"/>
            <a:ext cx="8744295" cy="4841007"/>
          </a:xfrm>
        </p:spPr>
        <p:txBody>
          <a:bodyPr>
            <a:normAutofit/>
          </a:bodyPr>
          <a:lstStyle/>
          <a:p>
            <a:pPr marL="0" indent="0">
              <a:buNone/>
            </a:pPr>
            <a:r>
              <a:rPr lang="en-US" dirty="0" smtClean="0"/>
              <a:t>Response</a:t>
            </a:r>
          </a:p>
          <a:p>
            <a:pPr marL="914400" indent="0">
              <a:buNone/>
            </a:pPr>
            <a:r>
              <a:rPr lang="en-US" dirty="0" smtClean="0"/>
              <a:t>= Grand Mean + Operation Effect + Dog Effect + Method Effect + Operation × Method Effect + Residual</a:t>
            </a:r>
          </a:p>
          <a:p>
            <a:pPr marL="0" indent="0">
              <a:buNone/>
            </a:pPr>
            <a:r>
              <a:rPr lang="en-US" dirty="0" smtClean="0"/>
              <a:t>For Dog 1, method = inject:</a:t>
            </a:r>
          </a:p>
          <a:p>
            <a:pPr marL="0" indent="914400">
              <a:buNone/>
            </a:pPr>
            <a:r>
              <a:rPr lang="en-US" dirty="0" smtClean="0"/>
              <a:t>Response = 39 − 4 + 1 + 11 − 2 − 1 = 44</a:t>
            </a:r>
          </a:p>
          <a:p>
            <a:pPr marL="0" indent="0">
              <a:buNone/>
            </a:pPr>
            <a:r>
              <a:rPr lang="en-US" dirty="0" smtClean="0"/>
              <a:t>For Dog 10, method = infuse:</a:t>
            </a:r>
          </a:p>
          <a:p>
            <a:pPr marL="0" indent="914400">
              <a:buNone/>
            </a:pPr>
            <a:r>
              <a:rPr lang="en-US" dirty="0" smtClean="0"/>
              <a:t>Response = 39 + 4 + 3 − 11 − 2 + 2 = 35</a:t>
            </a:r>
          </a:p>
        </p:txBody>
      </p:sp>
    </p:spTree>
    <p:extLst>
      <p:ext uri="{BB962C8B-B14F-4D97-AF65-F5344CB8AC3E}">
        <p14:creationId xmlns:p14="http://schemas.microsoft.com/office/powerpoint/2010/main" val="3271590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Overall Decomposition</a:t>
            </a:r>
          </a:p>
        </p:txBody>
      </p:sp>
      <p:pic>
        <p:nvPicPr>
          <p:cNvPr id="14" name="Picture 3" descr="A table. The table has 20 rows and nine columns with the column headers that read Method, Operation, Response, Grand, Oper, Dog, Method, Oper x method, and Residual. The data presented are as follows:&#10;Row 1. Method: Inject, Operation: Yes, Response: 44, Grand: 39, Oper: Negative 4, Dog: 1, Method: 11, Oper x method: Negative 2, Residual: Negative 1.&#10;Row 2. Method: Inject, Operation: Yes, Response: 33, Grand: 39, Oper: Negative 4, Dog: Negtive 7, Method: 11, Oper x method: Negative 2, Residual: Negative 4.&#10;Row 3. Method: Inject, Operation: Yes, Response: 38, Grand: 39, Oper: Negative 4, Dog: 1, Method: 11, Oper x method: Negative 2, Residual: Negative 7.&#10;Row 4. Method: Inject, Operation: Yes, Response: 59, Grand: 39, Oper: Negative 4, Dog: 4, Method: 11, Oper x method: Negative 2, Residual: 11.&#10;Row 5. Method: Inject, Operation: Yes, Response: 46, Grand: 39, Oper: Negative 4, Dog: 1, Method: 11, Oper x method: Negative 2, Residual: 1.&#10;Row 6. Method: Inject, Operation: No, Response: 54, Grand: 39, Oper: 4, Dog: 5, Method: 11, Oper x method: 2, Residual: Negative 7.&#10;Row 7. Method: Inject, Operation: No, Response: 43, Grand: 39, Oper: 4, Dog: Negative 10, Method: 11, Oper x method: 2, Residual: Negative 3.&#10;Row 8. Method: Inject, Operation: No, Response: 55, Grand: 39, Oper: 4, Dog: Negative 4, Method: 11, Oper x method: 2, Residual: 3.&#10;Row 9. Method: Inject, Operation: No, Response: 71, Grand: 39, Oper: 4, Dog: 6, Method: 11, Oper x method: 2, Residual: 9.&#10;Row 10. Method: Inject, Operation: No, Response: 57, Grand: 39, Oper: 4, Dog: 3, Method: 11, Oper x method: 2, Residual: Negative 2.&#10;Row 11. Method: Infuse, Operation: Yes, Response: 28, Grand: 39, Oper: Negative 4, Dog: 1, Method: Negative 11, Oper x method: 2, Residual: 1.&#10;Row 12. Method: Infuse, Operation: Yes, Response: 23, Grand: 39, Oper: Negative 4, Dog: Negative 7, Method: Negative 11, Oper x method: 2, Residual: 4.&#10;Row 13. Method: Infuse, Operation: Yes, Response: 34, Grand: 39, Oper: Negative 4, Dog: 1, Method: Negative 11, Oper x method: 2, Residual: 7.&#10;Row 14. Method: Infuse, Operation: Yes, Response: 19, Grand: 39, Oper: Negative 4, Dog: 4, Method: Negative 11, Oper x method: 2, Residual: Negative 11.&#10;Row 15. Method: Infuse, Operation: Yes, Response: 26, Grand: 39, Oper: Negative 4, Dog: 1, Method: Negative 11, Oper x method: 2, Residual: Negative 1.&#10;Row 16. Method: Infuse, Operation: No, Response: 42, Grand: 39, Oper: 4, Dog: 5, Method: Negative 11, Oper x method: Negative 2, Residual: 7.&#10;Row 17. Method: Infuse, Operation: No, Response: 23, Grand: 39, Oper: 4, Dog: Negative 10, Method: Negative 11, Oper x method: Negative 2, Residual: 3.&#10;Row 18. Method: Infuse, Operation: No, Response: 23, Grand: 39, Oper: 4, Dog: Negative 4, Method: Negative 11, Oper x method: Negative 2, Residual: Negative 3.&#10;Row 19. Method: Infuse, Operation: No, Response: 27, Grand: 39, Oper: 4, Dog: 6, Method: Negative 11, Oper x method: Negative 2, Residual: Negative 9.&#10;Row 20. Method: Infuse, Operation: No, Response: 35, Grand: 39, Oper: 4, Dog:3, Method: Negative 11, Oper x method: Negative 2, Residual: 2.&#10;A text below the table reads Sums of square: Oper: 320, Dog: 508; Method: 2420, Oper x Method: 80, Residual: 680."/>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828675" y="1419225"/>
            <a:ext cx="7486650" cy="4829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1590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ANOVA for </a:t>
            </a:r>
            <a:r>
              <a:rPr lang="en-US" dirty="0" smtClean="0"/>
              <a:t>DiabeticDogs (1 of 2)</a:t>
            </a:r>
            <a:endParaRPr lang="en-US" dirty="0"/>
          </a:p>
        </p:txBody>
      </p:sp>
      <p:pic>
        <p:nvPicPr>
          <p:cNvPr id="7" name="Picture 2" descr="A set of command lines and tables. The command lines read Prompt, mod Dogs equals a o v (Response tilde Operation asterisk Method plus Error (Dog forward slash Method) comma data equals Diabetic Dogs) &#10;Prompt, summary (mod Dogs).&#10;Error: Dog.&#10;The data presented in the table is as follows. &#10;Row 1, Operation. D f 1, Sum S q 320, Mean S q 320.0, F value 5.039, P r greater than F 0.055.&#10;Row 2, Residuals. D f 8, Sum S q 508, Mean S q 63.5.&#10;Three hyphens separate the table and the following text:&#10;Error: Dog colon Method.&#10;The data presented in the table is as follows. The column headers from left to right read D f, Sum S q, Mean S q, F value, P r greater than F.&#10;Row 1, Method. D f 1, Sum S q 2420, Mean S q 2420, F value 28.471, P r greater than F 0.000698. &#10;Row 2, Operation colon Method. D f 1, Sum S q 80, Mean S q 80, F value 0.941, P r greater than F 0.360388.&#10;Row 3, Residuals. D f 8, Sum S q 680, Mean S q 85."/>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340853" y="1524000"/>
            <a:ext cx="8462294" cy="33061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243114" y="5562600"/>
            <a:ext cx="8610600" cy="603080"/>
          </a:xfrm>
        </p:spPr>
        <p:txBody>
          <a:bodyPr>
            <a:normAutofit/>
          </a:bodyPr>
          <a:lstStyle/>
          <a:p>
            <a:pPr marL="0" indent="0">
              <a:buNone/>
            </a:pPr>
            <a:r>
              <a:rPr lang="en-US" dirty="0"/>
              <a:t>How to pick the right “denominator” for each test</a:t>
            </a:r>
            <a:r>
              <a:rPr lang="en-US" dirty="0" smtClean="0"/>
              <a:t>?</a:t>
            </a:r>
            <a:endParaRPr lang="en-US" dirty="0"/>
          </a:p>
        </p:txBody>
      </p:sp>
    </p:spTree>
    <p:extLst>
      <p:ext uri="{BB962C8B-B14F-4D97-AF65-F5344CB8AC3E}">
        <p14:creationId xmlns:p14="http://schemas.microsoft.com/office/powerpoint/2010/main" val="3271590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Expected Mean Square, E(MS)</a:t>
            </a:r>
            <a:endParaRPr lang="en-US" dirty="0">
              <a:solidFill>
                <a:schemeClr val="bg1"/>
              </a:solidFill>
            </a:endParaRPr>
          </a:p>
        </p:txBody>
      </p:sp>
      <p:sp>
        <p:nvSpPr>
          <p:cNvPr id="3" name="Content Placeholder 2"/>
          <p:cNvSpPr>
            <a:spLocks noGrp="1"/>
          </p:cNvSpPr>
          <p:nvPr>
            <p:ph sz="quarter" idx="10"/>
          </p:nvPr>
        </p:nvSpPr>
        <p:spPr>
          <a:xfrm>
            <a:off x="247304" y="1407392"/>
            <a:ext cx="8744295" cy="4841007"/>
          </a:xfrm>
        </p:spPr>
        <p:txBody>
          <a:bodyPr>
            <a:normAutofit/>
          </a:bodyPr>
          <a:lstStyle/>
          <a:p>
            <a:pPr marL="0" indent="0">
              <a:buNone/>
            </a:pPr>
            <a:r>
              <a:rPr lang="en-US" dirty="0"/>
              <a:t>For a </a:t>
            </a:r>
            <a:r>
              <a:rPr lang="en-US" i="1" dirty="0"/>
              <a:t>fixed </a:t>
            </a:r>
            <a:r>
              <a:rPr lang="en-US" dirty="0"/>
              <a:t>Factor A, the expected value of MSA depends on (1) variability in the error term and (2) the size of the A effects. We write this </a:t>
            </a:r>
            <a:r>
              <a:rPr lang="en-US" dirty="0" smtClean="0"/>
              <a:t>as </a:t>
            </a:r>
            <a:r>
              <a:rPr lang="en-US" i="1" dirty="0" smtClean="0"/>
              <a:t>E</a:t>
            </a:r>
            <a:r>
              <a:rPr lang="en-US" dirty="0" smtClean="0"/>
              <a:t>(</a:t>
            </a:r>
            <a:r>
              <a:rPr lang="en-US" i="1" dirty="0" smtClean="0"/>
              <a:t>MSA</a:t>
            </a:r>
            <a:r>
              <a:rPr lang="en-US" dirty="0" smtClean="0"/>
              <a:t>) = Error + </a:t>
            </a:r>
            <a:r>
              <a:rPr lang="en-US" i="1" dirty="0" smtClean="0"/>
              <a:t>A</a:t>
            </a:r>
            <a:r>
              <a:rPr lang="en-US" dirty="0" smtClean="0"/>
              <a:t>.</a:t>
            </a:r>
            <a:endParaRPr lang="en-US" dirty="0"/>
          </a:p>
          <a:p>
            <a:pPr marL="0" indent="0">
              <a:buNone/>
            </a:pPr>
            <a:endParaRPr lang="en-US" dirty="0" smtClean="0"/>
          </a:p>
          <a:p>
            <a:pPr marL="0" indent="0">
              <a:buNone/>
            </a:pPr>
            <a:r>
              <a:rPr lang="en-US" dirty="0" smtClean="0"/>
              <a:t>Under </a:t>
            </a:r>
            <a:r>
              <a:rPr lang="en-US" i="1" dirty="0" smtClean="0"/>
              <a:t>H</a:t>
            </a:r>
            <a:r>
              <a:rPr lang="en-US" baseline="-25000" dirty="0" smtClean="0"/>
              <a:t>0 </a:t>
            </a:r>
            <a:r>
              <a:rPr lang="en-US" dirty="0" smtClean="0"/>
              <a:t>of </a:t>
            </a:r>
            <a:r>
              <a:rPr lang="en-US" dirty="0"/>
              <a:t>no A effect, we see that </a:t>
            </a:r>
            <a:r>
              <a:rPr lang="en-US" i="1" dirty="0" smtClean="0"/>
              <a:t>E</a:t>
            </a:r>
            <a:r>
              <a:rPr lang="en-US" dirty="0" smtClean="0"/>
              <a:t>(</a:t>
            </a:r>
            <a:r>
              <a:rPr lang="en-US" i="1" dirty="0" smtClean="0"/>
              <a:t>MSA</a:t>
            </a:r>
            <a:r>
              <a:rPr lang="en-US" dirty="0" smtClean="0"/>
              <a:t>) = </a:t>
            </a:r>
            <a:r>
              <a:rPr lang="en-US" i="1" dirty="0" smtClean="0"/>
              <a:t>E</a:t>
            </a:r>
            <a:r>
              <a:rPr lang="en-US" dirty="0" smtClean="0"/>
              <a:t>(</a:t>
            </a:r>
            <a:r>
              <a:rPr lang="en-US" i="1" dirty="0" smtClean="0"/>
              <a:t>MSE</a:t>
            </a:r>
            <a:r>
              <a:rPr lang="en-US" dirty="0" smtClean="0"/>
              <a:t>), </a:t>
            </a:r>
            <a:r>
              <a:rPr lang="en-US" dirty="0"/>
              <a:t>so we use </a:t>
            </a:r>
            <a:r>
              <a:rPr lang="en-US" i="1" dirty="0" smtClean="0"/>
              <a:t>F </a:t>
            </a:r>
            <a:r>
              <a:rPr lang="en-US" dirty="0" smtClean="0"/>
              <a:t>= </a:t>
            </a:r>
            <a:r>
              <a:rPr lang="en-US" i="1" dirty="0" smtClean="0"/>
              <a:t>MSA/MSE</a:t>
            </a:r>
            <a:r>
              <a:rPr lang="en-US" dirty="0" smtClean="0"/>
              <a:t> for </a:t>
            </a:r>
            <a:r>
              <a:rPr lang="en-US" dirty="0"/>
              <a:t>the </a:t>
            </a:r>
            <a:r>
              <a:rPr lang="en-US" i="1" dirty="0"/>
              <a:t>F</a:t>
            </a:r>
            <a:r>
              <a:rPr lang="en-US" dirty="0"/>
              <a:t>-ratio</a:t>
            </a:r>
          </a:p>
          <a:p>
            <a:pPr marL="0" indent="0">
              <a:buNone/>
            </a:pPr>
            <a:endParaRPr lang="en-US" dirty="0" smtClean="0"/>
          </a:p>
          <a:p>
            <a:pPr marL="0" indent="0">
              <a:buNone/>
            </a:pPr>
            <a:r>
              <a:rPr lang="en-US" dirty="0" smtClean="0"/>
              <a:t>For </a:t>
            </a:r>
            <a:r>
              <a:rPr lang="en-US" dirty="0"/>
              <a:t>random factors, </a:t>
            </a:r>
            <a:r>
              <a:rPr lang="en-US" dirty="0" smtClean="0"/>
              <a:t>the </a:t>
            </a:r>
            <a:r>
              <a:rPr lang="en-US" i="1" dirty="0" smtClean="0"/>
              <a:t>E</a:t>
            </a:r>
            <a:r>
              <a:rPr lang="en-US" dirty="0" smtClean="0"/>
              <a:t>(</a:t>
            </a:r>
            <a:r>
              <a:rPr lang="en-US" i="1" dirty="0" smtClean="0"/>
              <a:t>MS</a:t>
            </a:r>
            <a:r>
              <a:rPr lang="en-US" dirty="0" smtClean="0"/>
              <a:t>) might </a:t>
            </a:r>
            <a:r>
              <a:rPr lang="en-US" dirty="0"/>
              <a:t>depend on other factors (and thus we should use a different denominator</a:t>
            </a:r>
            <a:r>
              <a:rPr lang="en-US" dirty="0" smtClean="0"/>
              <a:t>).</a:t>
            </a:r>
            <a:endParaRPr lang="en-US" dirty="0"/>
          </a:p>
        </p:txBody>
      </p:sp>
    </p:spTree>
    <p:extLst>
      <p:ext uri="{BB962C8B-B14F-4D97-AF65-F5344CB8AC3E}">
        <p14:creationId xmlns:p14="http://schemas.microsoft.com/office/powerpoint/2010/main" val="3271590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E(MS) for </a:t>
            </a:r>
            <a:r>
              <a:rPr lang="en-US" dirty="0">
                <a:solidFill>
                  <a:schemeClr val="bg1"/>
                </a:solidFill>
              </a:rPr>
              <a:t>Two Random Factors</a:t>
            </a:r>
          </a:p>
        </p:txBody>
      </p:sp>
      <p:sp>
        <p:nvSpPr>
          <p:cNvPr id="3" name="Content Placeholder 2"/>
          <p:cNvSpPr>
            <a:spLocks noGrp="1"/>
          </p:cNvSpPr>
          <p:nvPr>
            <p:ph idx="1"/>
          </p:nvPr>
        </p:nvSpPr>
        <p:spPr>
          <a:xfrm>
            <a:off x="243114" y="1415142"/>
            <a:ext cx="8610600" cy="947058"/>
          </a:xfrm>
        </p:spPr>
        <p:txBody>
          <a:bodyPr>
            <a:normAutofit/>
          </a:bodyPr>
          <a:lstStyle/>
          <a:p>
            <a:pPr marL="0" indent="0">
              <a:buNone/>
            </a:pPr>
            <a:r>
              <a:rPr lang="en-US" dirty="0"/>
              <a:t>If we have a model with two </a:t>
            </a:r>
            <a:r>
              <a:rPr lang="en-US" i="1" dirty="0"/>
              <a:t>random</a:t>
            </a:r>
            <a:r>
              <a:rPr lang="en-US" dirty="0"/>
              <a:t> factors A and B along with </a:t>
            </a:r>
            <a:r>
              <a:rPr lang="en-US" dirty="0" smtClean="0"/>
              <a:t>the A </a:t>
            </a:r>
            <a:r>
              <a:rPr lang="en-US" dirty="0" smtClean="0">
                <a:sym typeface="Symbol" panose="05050102010706020507" pitchFamily="18" charset="2"/>
              </a:rPr>
              <a:t> </a:t>
            </a:r>
            <a:r>
              <a:rPr lang="en-US" dirty="0"/>
              <a:t>B interaction</a:t>
            </a:r>
            <a:r>
              <a:rPr lang="en-US" dirty="0" smtClean="0"/>
              <a:t>:</a:t>
            </a:r>
            <a:endParaRPr lang="en-US" dirty="0"/>
          </a:p>
        </p:txBody>
      </p:sp>
      <p:graphicFrame>
        <p:nvGraphicFramePr>
          <p:cNvPr id="9" name="Table Placeholder 8"/>
          <p:cNvGraphicFramePr>
            <a:graphicFrameLocks noGrp="1"/>
          </p:cNvGraphicFramePr>
          <p:nvPr>
            <p:ph type="tbl" sz="quarter" idx="12"/>
            <p:extLst>
              <p:ext uri="{D42A27DB-BD31-4B8C-83A1-F6EECF244321}">
                <p14:modId xmlns:p14="http://schemas.microsoft.com/office/powerpoint/2010/main" val="4181245974"/>
              </p:ext>
            </p:extLst>
          </p:nvPr>
        </p:nvGraphicFramePr>
        <p:xfrm>
          <a:off x="1903540" y="2667000"/>
          <a:ext cx="5336921" cy="1828800"/>
        </p:xfrm>
        <a:graphic>
          <a:graphicData uri="http://schemas.openxmlformats.org/drawingml/2006/table">
            <a:tbl>
              <a:tblPr firstRow="1" bandRow="1">
                <a:tableStyleId>{5940675A-B579-460E-94D1-54222C63F5DA}</a:tableStyleId>
              </a:tblPr>
              <a:tblGrid>
                <a:gridCol w="2784221"/>
                <a:gridCol w="2552700"/>
              </a:tblGrid>
              <a:tr h="294640">
                <a:tc>
                  <a:txBody>
                    <a:bodyPr/>
                    <a:lstStyle/>
                    <a:p>
                      <a:pPr algn="ctr"/>
                      <a:endParaRPr lang="en-US" dirty="0">
                        <a:latin typeface="Arial" pitchFamily="34" charset="0"/>
                        <a:cs typeface="Arial"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i="1" u="sng" dirty="0" smtClean="0">
                          <a:latin typeface="Arial" pitchFamily="34" charset="0"/>
                          <a:cs typeface="Arial" pitchFamily="34" charset="0"/>
                        </a:rPr>
                        <a:t>F</a:t>
                      </a:r>
                      <a:r>
                        <a:rPr lang="en-US" sz="1800" u="sng" dirty="0" smtClean="0">
                          <a:latin typeface="Arial" pitchFamily="34" charset="0"/>
                          <a:cs typeface="Arial" pitchFamily="34" charset="0"/>
                        </a:rPr>
                        <a:t>-ratio</a:t>
                      </a:r>
                      <a:endParaRPr lang="en-US" sz="1800" b="0" u="sng" dirty="0" smtClean="0">
                        <a:latin typeface="Arial" pitchFamily="34" charset="0"/>
                        <a:cs typeface="Arial" pitchFamily="34" charset="0"/>
                      </a:endParaRPr>
                    </a:p>
                  </a:txBody>
                  <a:tcPr/>
                </a:tc>
              </a:tr>
              <a:tr h="294640">
                <a:tc>
                  <a:txBody>
                    <a:bodyPr/>
                    <a:lstStyle/>
                    <a:p>
                      <a:r>
                        <a:rPr lang="en-US" i="1" dirty="0" smtClean="0">
                          <a:latin typeface="Arial" pitchFamily="34" charset="0"/>
                          <a:cs typeface="Arial" pitchFamily="34" charset="0"/>
                        </a:rPr>
                        <a:t>E</a:t>
                      </a:r>
                      <a:r>
                        <a:rPr lang="en-US" dirty="0" smtClean="0">
                          <a:latin typeface="Arial" pitchFamily="34" charset="0"/>
                          <a:cs typeface="Arial" pitchFamily="34" charset="0"/>
                        </a:rPr>
                        <a:t>(</a:t>
                      </a:r>
                      <a:r>
                        <a:rPr lang="en-US" i="1" dirty="0" smtClean="0">
                          <a:latin typeface="Arial" pitchFamily="34" charset="0"/>
                          <a:cs typeface="Arial" pitchFamily="34" charset="0"/>
                        </a:rPr>
                        <a:t>MSA</a:t>
                      </a:r>
                      <a:r>
                        <a:rPr lang="en-US" dirty="0" smtClean="0">
                          <a:latin typeface="Arial" pitchFamily="34" charset="0"/>
                          <a:cs typeface="Arial" pitchFamily="34" charset="0"/>
                        </a:rPr>
                        <a:t>) = </a:t>
                      </a:r>
                      <a:r>
                        <a:rPr lang="en-US" i="1" dirty="0" smtClean="0">
                          <a:latin typeface="Arial" pitchFamily="34" charset="0"/>
                          <a:cs typeface="Arial" pitchFamily="34" charset="0"/>
                        </a:rPr>
                        <a:t>Error + A + AB</a:t>
                      </a:r>
                      <a:endParaRPr lang="en-US" i="1" dirty="0">
                        <a:latin typeface="Arial" pitchFamily="34" charset="0"/>
                        <a:cs typeface="Arial" pitchFamily="34" charset="0"/>
                      </a:endParaRPr>
                    </a:p>
                  </a:txBody>
                  <a:tcPr/>
                </a:tc>
                <a:tc>
                  <a:txBody>
                    <a:bodyPr/>
                    <a:lstStyle/>
                    <a:p>
                      <a:r>
                        <a:rPr lang="en-US" i="1" dirty="0" smtClean="0">
                          <a:latin typeface="Arial" pitchFamily="34" charset="0"/>
                          <a:cs typeface="Arial" pitchFamily="34" charset="0"/>
                        </a:rPr>
                        <a:t>MSA/MSAB</a:t>
                      </a:r>
                      <a:endParaRPr lang="en-US" i="1" dirty="0">
                        <a:latin typeface="Arial" pitchFamily="34" charset="0"/>
                        <a:cs typeface="Arial" pitchFamily="34" charset="0"/>
                      </a:endParaRPr>
                    </a:p>
                  </a:txBody>
                  <a:tcPr/>
                </a:tc>
              </a:tr>
              <a:tr h="294640">
                <a:tc>
                  <a:txBody>
                    <a:bodyPr/>
                    <a:lstStyle/>
                    <a:p>
                      <a:r>
                        <a:rPr lang="en-US" i="1" dirty="0" smtClean="0">
                          <a:latin typeface="Arial" pitchFamily="34" charset="0"/>
                          <a:cs typeface="Arial" pitchFamily="34" charset="0"/>
                        </a:rPr>
                        <a:t>E</a:t>
                      </a:r>
                      <a:r>
                        <a:rPr lang="en-US" dirty="0" smtClean="0">
                          <a:latin typeface="Arial" pitchFamily="34" charset="0"/>
                          <a:cs typeface="Arial" pitchFamily="34" charset="0"/>
                        </a:rPr>
                        <a:t>(</a:t>
                      </a:r>
                      <a:r>
                        <a:rPr lang="en-US" i="1" dirty="0" smtClean="0">
                          <a:latin typeface="Arial" pitchFamily="34" charset="0"/>
                          <a:cs typeface="Arial" pitchFamily="34" charset="0"/>
                        </a:rPr>
                        <a:t>MSB</a:t>
                      </a:r>
                      <a:r>
                        <a:rPr lang="en-US" dirty="0" smtClean="0">
                          <a:latin typeface="Arial" pitchFamily="34" charset="0"/>
                          <a:cs typeface="Arial" pitchFamily="34" charset="0"/>
                        </a:rPr>
                        <a:t>) = </a:t>
                      </a:r>
                      <a:r>
                        <a:rPr lang="en-US" i="1" dirty="0" smtClean="0">
                          <a:latin typeface="Arial" pitchFamily="34" charset="0"/>
                          <a:cs typeface="Arial" pitchFamily="34" charset="0"/>
                        </a:rPr>
                        <a:t>Error + B + AB</a:t>
                      </a:r>
                      <a:endParaRPr lang="en-US" i="1" dirty="0">
                        <a:latin typeface="Arial" pitchFamily="34" charset="0"/>
                        <a:cs typeface="Arial" pitchFamily="34" charset="0"/>
                      </a:endParaRPr>
                    </a:p>
                  </a:txBody>
                  <a:tcPr/>
                </a:tc>
                <a:tc>
                  <a:txBody>
                    <a:bodyPr/>
                    <a:lstStyle/>
                    <a:p>
                      <a:r>
                        <a:rPr lang="en-US" i="1" dirty="0" smtClean="0">
                          <a:latin typeface="Arial" pitchFamily="34" charset="0"/>
                          <a:cs typeface="Arial" pitchFamily="34" charset="0"/>
                        </a:rPr>
                        <a:t>MSB/MSAB</a:t>
                      </a:r>
                      <a:endParaRPr lang="en-US" i="1" dirty="0">
                        <a:latin typeface="Arial" pitchFamily="34" charset="0"/>
                        <a:cs typeface="Arial" pitchFamily="34" charset="0"/>
                      </a:endParaRPr>
                    </a:p>
                  </a:txBody>
                  <a:tcPr/>
                </a:tc>
              </a:tr>
              <a:tr h="294640">
                <a:tc>
                  <a:txBody>
                    <a:bodyPr/>
                    <a:lstStyle/>
                    <a:p>
                      <a:r>
                        <a:rPr lang="en-US" i="1" dirty="0" smtClean="0">
                          <a:latin typeface="Arial" pitchFamily="34" charset="0"/>
                          <a:cs typeface="Arial" pitchFamily="34" charset="0"/>
                        </a:rPr>
                        <a:t>E</a:t>
                      </a:r>
                      <a:r>
                        <a:rPr lang="en-US" dirty="0" smtClean="0">
                          <a:latin typeface="Arial" pitchFamily="34" charset="0"/>
                          <a:cs typeface="Arial" pitchFamily="34" charset="0"/>
                        </a:rPr>
                        <a:t>(</a:t>
                      </a:r>
                      <a:r>
                        <a:rPr lang="en-US" i="1" dirty="0" smtClean="0">
                          <a:latin typeface="Arial" pitchFamily="34" charset="0"/>
                          <a:cs typeface="Arial" pitchFamily="34" charset="0"/>
                        </a:rPr>
                        <a:t>MSAB</a:t>
                      </a:r>
                      <a:r>
                        <a:rPr lang="en-US" dirty="0" smtClean="0">
                          <a:latin typeface="Arial" pitchFamily="34" charset="0"/>
                          <a:cs typeface="Arial" pitchFamily="34" charset="0"/>
                        </a:rPr>
                        <a:t>) = </a:t>
                      </a:r>
                      <a:r>
                        <a:rPr lang="en-US" i="1" dirty="0" smtClean="0">
                          <a:latin typeface="Arial" pitchFamily="34" charset="0"/>
                          <a:cs typeface="Arial" pitchFamily="34" charset="0"/>
                        </a:rPr>
                        <a:t>Error + AB</a:t>
                      </a:r>
                      <a:endParaRPr lang="en-US" i="1" dirty="0">
                        <a:latin typeface="Arial" pitchFamily="34" charset="0"/>
                        <a:cs typeface="Arial" pitchFamily="34" charset="0"/>
                      </a:endParaRPr>
                    </a:p>
                  </a:txBody>
                  <a:tcPr/>
                </a:tc>
                <a:tc>
                  <a:txBody>
                    <a:bodyPr/>
                    <a:lstStyle/>
                    <a:p>
                      <a:r>
                        <a:rPr lang="en-US" i="1" dirty="0" smtClean="0">
                          <a:latin typeface="Arial" pitchFamily="34" charset="0"/>
                          <a:cs typeface="Arial" pitchFamily="34" charset="0"/>
                        </a:rPr>
                        <a:t>MSAB/MSE</a:t>
                      </a:r>
                      <a:endParaRPr lang="en-US" i="1" dirty="0">
                        <a:latin typeface="Arial" pitchFamily="34" charset="0"/>
                        <a:cs typeface="Arial" pitchFamily="34" charset="0"/>
                      </a:endParaRPr>
                    </a:p>
                  </a:txBody>
                  <a:tcPr/>
                </a:tc>
              </a:tr>
              <a:tr h="294640">
                <a:tc>
                  <a:txBody>
                    <a:bodyPr/>
                    <a:lstStyle/>
                    <a:p>
                      <a:r>
                        <a:rPr lang="en-US" i="1" dirty="0" smtClean="0">
                          <a:latin typeface="Arial" pitchFamily="34" charset="0"/>
                          <a:cs typeface="Arial" pitchFamily="34" charset="0"/>
                        </a:rPr>
                        <a:t>E</a:t>
                      </a:r>
                      <a:r>
                        <a:rPr lang="en-US" dirty="0" smtClean="0">
                          <a:latin typeface="Arial" pitchFamily="34" charset="0"/>
                          <a:cs typeface="Arial" pitchFamily="34" charset="0"/>
                        </a:rPr>
                        <a:t>(</a:t>
                      </a:r>
                      <a:r>
                        <a:rPr lang="en-US" i="1" dirty="0" smtClean="0">
                          <a:latin typeface="Arial" pitchFamily="34" charset="0"/>
                          <a:cs typeface="Arial" pitchFamily="34" charset="0"/>
                        </a:rPr>
                        <a:t>MSE</a:t>
                      </a:r>
                      <a:r>
                        <a:rPr lang="en-US" dirty="0" smtClean="0">
                          <a:latin typeface="Arial" pitchFamily="34" charset="0"/>
                          <a:cs typeface="Arial" pitchFamily="34" charset="0"/>
                        </a:rPr>
                        <a:t>) = </a:t>
                      </a:r>
                      <a:r>
                        <a:rPr lang="en-US" i="1" dirty="0" smtClean="0">
                          <a:latin typeface="Arial" pitchFamily="34" charset="0"/>
                          <a:cs typeface="Arial" pitchFamily="34" charset="0"/>
                        </a:rPr>
                        <a:t>Error</a:t>
                      </a:r>
                      <a:endParaRPr lang="en-US" i="1" dirty="0">
                        <a:latin typeface="Arial" pitchFamily="34" charset="0"/>
                        <a:cs typeface="Arial" pitchFamily="34" charset="0"/>
                      </a:endParaRPr>
                    </a:p>
                  </a:txBody>
                  <a:tcPr/>
                </a:tc>
                <a:tc>
                  <a:txBody>
                    <a:bodyPr/>
                    <a:lstStyle/>
                    <a:p>
                      <a:endParaRPr lang="en-US" i="1" dirty="0">
                        <a:latin typeface="Arial" pitchFamily="34" charset="0"/>
                        <a:cs typeface="Arial" pitchFamily="34" charset="0"/>
                      </a:endParaRPr>
                    </a:p>
                  </a:txBody>
                  <a:tcPr/>
                </a:tc>
              </a:tr>
            </a:tbl>
          </a:graphicData>
        </a:graphic>
      </p:graphicFrame>
    </p:spTree>
    <p:extLst>
      <p:ext uri="{BB962C8B-B14F-4D97-AF65-F5344CB8AC3E}">
        <p14:creationId xmlns:p14="http://schemas.microsoft.com/office/powerpoint/2010/main" val="3271590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E(MS</a:t>
            </a:r>
            <a:r>
              <a:rPr lang="en-US" dirty="0"/>
              <a:t>) for a Mixed Design</a:t>
            </a:r>
            <a:endParaRPr lang="en-US" dirty="0">
              <a:solidFill>
                <a:schemeClr val="bg1"/>
              </a:solidFill>
            </a:endParaRPr>
          </a:p>
        </p:txBody>
      </p:sp>
      <p:sp>
        <p:nvSpPr>
          <p:cNvPr id="3" name="Content Placeholder 2"/>
          <p:cNvSpPr>
            <a:spLocks noGrp="1"/>
          </p:cNvSpPr>
          <p:nvPr>
            <p:ph idx="1"/>
          </p:nvPr>
        </p:nvSpPr>
        <p:spPr>
          <a:xfrm>
            <a:off x="243114" y="1415142"/>
            <a:ext cx="8610600" cy="642258"/>
          </a:xfrm>
        </p:spPr>
        <p:txBody>
          <a:bodyPr>
            <a:normAutofit/>
          </a:bodyPr>
          <a:lstStyle/>
          <a:p>
            <a:pPr marL="0" indent="0">
              <a:buNone/>
            </a:pPr>
            <a:r>
              <a:rPr lang="en-US" dirty="0"/>
              <a:t>Suppose A is fixed, B is random, and we have interaction</a:t>
            </a:r>
          </a:p>
        </p:txBody>
      </p:sp>
      <p:graphicFrame>
        <p:nvGraphicFramePr>
          <p:cNvPr id="9" name="Table Placeholder 8"/>
          <p:cNvGraphicFramePr>
            <a:graphicFrameLocks noGrp="1"/>
          </p:cNvGraphicFramePr>
          <p:nvPr>
            <p:ph type="tbl" sz="quarter" idx="12"/>
            <p:extLst>
              <p:ext uri="{D42A27DB-BD31-4B8C-83A1-F6EECF244321}">
                <p14:modId xmlns:p14="http://schemas.microsoft.com/office/powerpoint/2010/main" val="3282486684"/>
              </p:ext>
            </p:extLst>
          </p:nvPr>
        </p:nvGraphicFramePr>
        <p:xfrm>
          <a:off x="1912049" y="2514600"/>
          <a:ext cx="5319903" cy="1828800"/>
        </p:xfrm>
        <a:graphic>
          <a:graphicData uri="http://schemas.openxmlformats.org/drawingml/2006/table">
            <a:tbl>
              <a:tblPr firstRow="1" bandRow="1">
                <a:tableStyleId>{5940675A-B579-460E-94D1-54222C63F5DA}</a:tableStyleId>
              </a:tblPr>
              <a:tblGrid>
                <a:gridCol w="2767203"/>
                <a:gridCol w="2552700"/>
              </a:tblGrid>
              <a:tr h="294640">
                <a:tc>
                  <a:txBody>
                    <a:bodyPr/>
                    <a:lstStyle/>
                    <a:p>
                      <a:pPr algn="ctr"/>
                      <a:endParaRPr lang="en-US" dirty="0">
                        <a:latin typeface="Arial" pitchFamily="34" charset="0"/>
                        <a:cs typeface="Arial"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i="1" u="sng" dirty="0" smtClean="0">
                          <a:latin typeface="Arial" pitchFamily="34" charset="0"/>
                          <a:cs typeface="Arial" pitchFamily="34" charset="0"/>
                        </a:rPr>
                        <a:t>F</a:t>
                      </a:r>
                      <a:r>
                        <a:rPr lang="en-US" sz="1800" u="sng" dirty="0" smtClean="0">
                          <a:latin typeface="Arial" pitchFamily="34" charset="0"/>
                          <a:cs typeface="Arial" pitchFamily="34" charset="0"/>
                        </a:rPr>
                        <a:t>-ratio</a:t>
                      </a:r>
                      <a:endParaRPr lang="en-US" sz="1800" b="0" u="sng" dirty="0" smtClean="0">
                        <a:latin typeface="Arial" pitchFamily="34" charset="0"/>
                        <a:cs typeface="Arial" pitchFamily="34" charset="0"/>
                      </a:endParaRPr>
                    </a:p>
                  </a:txBody>
                  <a:tcPr/>
                </a:tc>
              </a:tr>
              <a:tr h="294640">
                <a:tc>
                  <a:txBody>
                    <a:bodyPr/>
                    <a:lstStyle/>
                    <a:p>
                      <a:r>
                        <a:rPr lang="en-US" i="1" dirty="0" smtClean="0">
                          <a:latin typeface="Arial" pitchFamily="34" charset="0"/>
                          <a:cs typeface="Arial" pitchFamily="34" charset="0"/>
                        </a:rPr>
                        <a:t>E</a:t>
                      </a:r>
                      <a:r>
                        <a:rPr lang="en-US" dirty="0" smtClean="0">
                          <a:latin typeface="Arial" pitchFamily="34" charset="0"/>
                          <a:cs typeface="Arial" pitchFamily="34" charset="0"/>
                        </a:rPr>
                        <a:t>(</a:t>
                      </a:r>
                      <a:r>
                        <a:rPr lang="en-US" i="1" dirty="0" smtClean="0">
                          <a:latin typeface="Arial" pitchFamily="34" charset="0"/>
                          <a:cs typeface="Arial" pitchFamily="34" charset="0"/>
                        </a:rPr>
                        <a:t>MSA</a:t>
                      </a:r>
                      <a:r>
                        <a:rPr lang="en-US" dirty="0" smtClean="0">
                          <a:latin typeface="Arial" pitchFamily="34" charset="0"/>
                          <a:cs typeface="Arial" pitchFamily="34" charset="0"/>
                        </a:rPr>
                        <a:t>) = </a:t>
                      </a:r>
                      <a:r>
                        <a:rPr lang="en-US" i="1" dirty="0" smtClean="0">
                          <a:latin typeface="Arial" pitchFamily="34" charset="0"/>
                          <a:cs typeface="Arial" pitchFamily="34" charset="0"/>
                        </a:rPr>
                        <a:t>Error + A + AB</a:t>
                      </a:r>
                      <a:endParaRPr lang="en-US" i="1" dirty="0">
                        <a:latin typeface="Arial" pitchFamily="34" charset="0"/>
                        <a:cs typeface="Arial" pitchFamily="34" charset="0"/>
                      </a:endParaRPr>
                    </a:p>
                  </a:txBody>
                  <a:tcPr/>
                </a:tc>
                <a:tc>
                  <a:txBody>
                    <a:bodyPr/>
                    <a:lstStyle/>
                    <a:p>
                      <a:r>
                        <a:rPr lang="en-US" i="1" dirty="0" smtClean="0">
                          <a:latin typeface="Arial" pitchFamily="34" charset="0"/>
                          <a:cs typeface="Arial" pitchFamily="34" charset="0"/>
                        </a:rPr>
                        <a:t>MSA/MSAB</a:t>
                      </a:r>
                      <a:endParaRPr lang="en-US" i="1" dirty="0">
                        <a:latin typeface="Arial" pitchFamily="34" charset="0"/>
                        <a:cs typeface="Arial" pitchFamily="34" charset="0"/>
                      </a:endParaRPr>
                    </a:p>
                  </a:txBody>
                  <a:tcPr/>
                </a:tc>
              </a:tr>
              <a:tr h="294640">
                <a:tc>
                  <a:txBody>
                    <a:bodyPr/>
                    <a:lstStyle/>
                    <a:p>
                      <a:r>
                        <a:rPr lang="en-US" i="1" dirty="0" smtClean="0">
                          <a:latin typeface="Arial" pitchFamily="34" charset="0"/>
                          <a:cs typeface="Arial" pitchFamily="34" charset="0"/>
                        </a:rPr>
                        <a:t>E</a:t>
                      </a:r>
                      <a:r>
                        <a:rPr lang="en-US" dirty="0" smtClean="0">
                          <a:latin typeface="Arial" pitchFamily="34" charset="0"/>
                          <a:cs typeface="Arial" pitchFamily="34" charset="0"/>
                        </a:rPr>
                        <a:t>(</a:t>
                      </a:r>
                      <a:r>
                        <a:rPr lang="en-US" i="1" dirty="0" smtClean="0">
                          <a:latin typeface="Arial" pitchFamily="34" charset="0"/>
                          <a:cs typeface="Arial" pitchFamily="34" charset="0"/>
                        </a:rPr>
                        <a:t>MSB</a:t>
                      </a:r>
                      <a:r>
                        <a:rPr lang="en-US" dirty="0" smtClean="0">
                          <a:latin typeface="Arial" pitchFamily="34" charset="0"/>
                          <a:cs typeface="Arial" pitchFamily="34" charset="0"/>
                        </a:rPr>
                        <a:t>) = </a:t>
                      </a:r>
                      <a:r>
                        <a:rPr lang="en-US" i="1" dirty="0" smtClean="0">
                          <a:latin typeface="Arial" pitchFamily="34" charset="0"/>
                          <a:cs typeface="Arial" pitchFamily="34" charset="0"/>
                        </a:rPr>
                        <a:t>Error + B</a:t>
                      </a:r>
                      <a:endParaRPr lang="en-US" i="1" dirty="0">
                        <a:latin typeface="Arial" pitchFamily="34" charset="0"/>
                        <a:cs typeface="Arial" pitchFamily="34" charset="0"/>
                      </a:endParaRPr>
                    </a:p>
                  </a:txBody>
                  <a:tcPr/>
                </a:tc>
                <a:tc>
                  <a:txBody>
                    <a:bodyPr/>
                    <a:lstStyle/>
                    <a:p>
                      <a:r>
                        <a:rPr lang="en-US" i="1" dirty="0" smtClean="0">
                          <a:latin typeface="Arial" pitchFamily="34" charset="0"/>
                          <a:cs typeface="Arial" pitchFamily="34" charset="0"/>
                        </a:rPr>
                        <a:t>MSB/MSE</a:t>
                      </a:r>
                      <a:endParaRPr lang="en-US" i="1" dirty="0">
                        <a:latin typeface="Arial" pitchFamily="34" charset="0"/>
                        <a:cs typeface="Arial" pitchFamily="34" charset="0"/>
                      </a:endParaRPr>
                    </a:p>
                  </a:txBody>
                  <a:tcPr/>
                </a:tc>
              </a:tr>
              <a:tr h="294640">
                <a:tc>
                  <a:txBody>
                    <a:bodyPr/>
                    <a:lstStyle/>
                    <a:p>
                      <a:r>
                        <a:rPr lang="en-US" i="1" dirty="0" smtClean="0">
                          <a:latin typeface="Arial" pitchFamily="34" charset="0"/>
                          <a:cs typeface="Arial" pitchFamily="34" charset="0"/>
                        </a:rPr>
                        <a:t>E</a:t>
                      </a:r>
                      <a:r>
                        <a:rPr lang="en-US" dirty="0" smtClean="0">
                          <a:latin typeface="Arial" pitchFamily="34" charset="0"/>
                          <a:cs typeface="Arial" pitchFamily="34" charset="0"/>
                        </a:rPr>
                        <a:t>(</a:t>
                      </a:r>
                      <a:r>
                        <a:rPr lang="en-US" i="1" dirty="0" smtClean="0">
                          <a:latin typeface="Arial" pitchFamily="34" charset="0"/>
                          <a:cs typeface="Arial" pitchFamily="34" charset="0"/>
                        </a:rPr>
                        <a:t>MSAB</a:t>
                      </a:r>
                      <a:r>
                        <a:rPr lang="en-US" dirty="0" smtClean="0">
                          <a:latin typeface="Arial" pitchFamily="34" charset="0"/>
                          <a:cs typeface="Arial" pitchFamily="34" charset="0"/>
                        </a:rPr>
                        <a:t>) = </a:t>
                      </a:r>
                      <a:r>
                        <a:rPr lang="en-US" i="1" dirty="0" smtClean="0">
                          <a:latin typeface="Arial" pitchFamily="34" charset="0"/>
                          <a:cs typeface="Arial" pitchFamily="34" charset="0"/>
                        </a:rPr>
                        <a:t>Error + AB</a:t>
                      </a:r>
                      <a:endParaRPr lang="en-US" i="1" dirty="0">
                        <a:latin typeface="Arial" pitchFamily="34" charset="0"/>
                        <a:cs typeface="Arial" pitchFamily="34" charset="0"/>
                      </a:endParaRPr>
                    </a:p>
                  </a:txBody>
                  <a:tcPr/>
                </a:tc>
                <a:tc>
                  <a:txBody>
                    <a:bodyPr/>
                    <a:lstStyle/>
                    <a:p>
                      <a:r>
                        <a:rPr lang="en-US" i="1" dirty="0" smtClean="0">
                          <a:latin typeface="Arial" pitchFamily="34" charset="0"/>
                          <a:cs typeface="Arial" pitchFamily="34" charset="0"/>
                        </a:rPr>
                        <a:t>MSAB/MSE</a:t>
                      </a:r>
                      <a:endParaRPr lang="en-US" i="1" dirty="0">
                        <a:latin typeface="Arial" pitchFamily="34" charset="0"/>
                        <a:cs typeface="Arial" pitchFamily="34" charset="0"/>
                      </a:endParaRPr>
                    </a:p>
                  </a:txBody>
                  <a:tcPr/>
                </a:tc>
              </a:tr>
              <a:tr h="294640">
                <a:tc>
                  <a:txBody>
                    <a:bodyPr/>
                    <a:lstStyle/>
                    <a:p>
                      <a:r>
                        <a:rPr lang="en-US" i="1" dirty="0" smtClean="0">
                          <a:latin typeface="Arial" pitchFamily="34" charset="0"/>
                          <a:cs typeface="Arial" pitchFamily="34" charset="0"/>
                        </a:rPr>
                        <a:t>E</a:t>
                      </a:r>
                      <a:r>
                        <a:rPr lang="en-US" dirty="0" smtClean="0">
                          <a:latin typeface="Arial" pitchFamily="34" charset="0"/>
                          <a:cs typeface="Arial" pitchFamily="34" charset="0"/>
                        </a:rPr>
                        <a:t>(</a:t>
                      </a:r>
                      <a:r>
                        <a:rPr lang="en-US" i="1" dirty="0" smtClean="0">
                          <a:latin typeface="Arial" pitchFamily="34" charset="0"/>
                          <a:cs typeface="Arial" pitchFamily="34" charset="0"/>
                        </a:rPr>
                        <a:t>MSE</a:t>
                      </a:r>
                      <a:r>
                        <a:rPr lang="en-US" dirty="0" smtClean="0">
                          <a:latin typeface="Arial" pitchFamily="34" charset="0"/>
                          <a:cs typeface="Arial" pitchFamily="34" charset="0"/>
                        </a:rPr>
                        <a:t>) = </a:t>
                      </a:r>
                      <a:r>
                        <a:rPr lang="en-US" i="1" dirty="0" smtClean="0">
                          <a:latin typeface="Arial" pitchFamily="34" charset="0"/>
                          <a:cs typeface="Arial" pitchFamily="34" charset="0"/>
                        </a:rPr>
                        <a:t>Error</a:t>
                      </a:r>
                      <a:endParaRPr lang="en-US" i="1" dirty="0">
                        <a:latin typeface="Arial" pitchFamily="34" charset="0"/>
                        <a:cs typeface="Arial" pitchFamily="34" charset="0"/>
                      </a:endParaRPr>
                    </a:p>
                  </a:txBody>
                  <a:tcPr/>
                </a:tc>
                <a:tc>
                  <a:txBody>
                    <a:bodyPr/>
                    <a:lstStyle/>
                    <a:p>
                      <a:endParaRPr lang="en-US" i="1" dirty="0">
                        <a:latin typeface="Arial" pitchFamily="34" charset="0"/>
                        <a:cs typeface="Arial" pitchFamily="34" charset="0"/>
                      </a:endParaRPr>
                    </a:p>
                  </a:txBody>
                  <a:tcPr/>
                </a:tc>
              </a:tr>
            </a:tbl>
          </a:graphicData>
        </a:graphic>
      </p:graphicFrame>
    </p:spTree>
    <p:extLst>
      <p:ext uri="{BB962C8B-B14F-4D97-AF65-F5344CB8AC3E}">
        <p14:creationId xmlns:p14="http://schemas.microsoft.com/office/powerpoint/2010/main" val="37835361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t>Topic 8.9</a:t>
            </a:r>
            <a:endParaRPr lang="en-US" altLang="en-US" dirty="0"/>
          </a:p>
        </p:txBody>
      </p:sp>
      <p:sp>
        <p:nvSpPr>
          <p:cNvPr id="3" name="Content Placeholder 2"/>
          <p:cNvSpPr>
            <a:spLocks noGrp="1"/>
          </p:cNvSpPr>
          <p:nvPr>
            <p:ph sz="quarter" idx="10"/>
          </p:nvPr>
        </p:nvSpPr>
        <p:spPr>
          <a:xfrm>
            <a:off x="247304" y="1407392"/>
            <a:ext cx="8591895" cy="4764807"/>
          </a:xfrm>
        </p:spPr>
        <p:txBody>
          <a:bodyPr>
            <a:normAutofit/>
          </a:bodyPr>
          <a:lstStyle/>
          <a:p>
            <a:pPr marL="0" indent="0">
              <a:spcBef>
                <a:spcPct val="0"/>
              </a:spcBef>
              <a:spcAft>
                <a:spcPct val="15000"/>
              </a:spcAft>
              <a:buNone/>
            </a:pPr>
            <a:r>
              <a:rPr lang="en-US" altLang="en-US" dirty="0">
                <a:sym typeface="Symbol" panose="05050102010706020507" pitchFamily="18" charset="2"/>
              </a:rPr>
              <a:t>Repeated measures</a:t>
            </a:r>
          </a:p>
          <a:p>
            <a:pPr marL="465138" indent="0">
              <a:spcBef>
                <a:spcPct val="0"/>
              </a:spcBef>
              <a:spcAft>
                <a:spcPct val="15000"/>
              </a:spcAft>
              <a:buNone/>
            </a:pPr>
            <a:r>
              <a:rPr lang="en-US" altLang="en-US" dirty="0" smtClean="0">
                <a:sym typeface="Symbol" panose="05050102010706020507" pitchFamily="18" charset="2"/>
              </a:rPr>
              <a:t>Between/within/mixed </a:t>
            </a:r>
            <a:r>
              <a:rPr lang="en-US" altLang="en-US" dirty="0">
                <a:sym typeface="Symbol" panose="05050102010706020507" pitchFamily="18" charset="2"/>
              </a:rPr>
              <a:t>designs</a:t>
            </a:r>
          </a:p>
          <a:p>
            <a:pPr marL="465138" indent="0">
              <a:spcBef>
                <a:spcPct val="0"/>
              </a:spcBef>
              <a:spcAft>
                <a:spcPct val="15000"/>
              </a:spcAft>
              <a:buNone/>
            </a:pPr>
            <a:r>
              <a:rPr lang="en-US" altLang="en-US" dirty="0" smtClean="0">
                <a:sym typeface="Symbol" panose="05050102010706020507" pitchFamily="18" charset="2"/>
              </a:rPr>
              <a:t>Cross </a:t>
            </a:r>
            <a:r>
              <a:rPr lang="en-US" altLang="en-US" dirty="0">
                <a:sym typeface="Symbol" panose="05050102010706020507" pitchFamily="18" charset="2"/>
              </a:rPr>
              <a:t>vs. nested factors</a:t>
            </a:r>
          </a:p>
          <a:p>
            <a:pPr marL="465138" indent="0">
              <a:spcBef>
                <a:spcPct val="0"/>
              </a:spcBef>
              <a:spcAft>
                <a:spcPct val="15000"/>
              </a:spcAft>
              <a:buNone/>
            </a:pPr>
            <a:r>
              <a:rPr lang="en-US" altLang="en-US" dirty="0" smtClean="0">
                <a:sym typeface="Symbol" panose="05050102010706020507" pitchFamily="18" charset="2"/>
              </a:rPr>
              <a:t>Expected </a:t>
            </a:r>
            <a:r>
              <a:rPr lang="en-US" altLang="en-US" dirty="0">
                <a:sym typeface="Symbol" panose="05050102010706020507" pitchFamily="18" charset="2"/>
              </a:rPr>
              <a:t>mean </a:t>
            </a:r>
            <a:r>
              <a:rPr lang="en-US" altLang="en-US" dirty="0" smtClean="0">
                <a:sym typeface="Symbol" panose="05050102010706020507" pitchFamily="18" charset="2"/>
              </a:rPr>
              <a:t>squares</a:t>
            </a:r>
            <a:endParaRPr lang="en-US" altLang="en-US" dirty="0">
              <a:sym typeface="Symbol" panose="05050102010706020507" pitchFamily="18" charset="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E(MS) for a DiabeticDogs</a:t>
            </a:r>
            <a:endParaRPr lang="en-US" dirty="0">
              <a:solidFill>
                <a:schemeClr val="bg1"/>
              </a:solidFill>
            </a:endParaRPr>
          </a:p>
        </p:txBody>
      </p:sp>
      <p:sp>
        <p:nvSpPr>
          <p:cNvPr id="3" name="Content Placeholder 2"/>
          <p:cNvSpPr>
            <a:spLocks noGrp="1"/>
          </p:cNvSpPr>
          <p:nvPr>
            <p:ph idx="1"/>
          </p:nvPr>
        </p:nvSpPr>
        <p:spPr>
          <a:xfrm>
            <a:off x="243114" y="1415142"/>
            <a:ext cx="8610600" cy="1556658"/>
          </a:xfrm>
        </p:spPr>
        <p:txBody>
          <a:bodyPr>
            <a:normAutofit/>
          </a:bodyPr>
          <a:lstStyle/>
          <a:p>
            <a:pPr marL="0" indent="0">
              <a:spcBef>
                <a:spcPts val="624"/>
              </a:spcBef>
              <a:buNone/>
            </a:pPr>
            <a:r>
              <a:rPr lang="en-US" dirty="0"/>
              <a:t>Operation (A) is fixed and between Dogs (D)</a:t>
            </a:r>
          </a:p>
          <a:p>
            <a:pPr marL="0" indent="0">
              <a:spcBef>
                <a:spcPts val="624"/>
              </a:spcBef>
              <a:buNone/>
            </a:pPr>
            <a:r>
              <a:rPr lang="en-US" dirty="0"/>
              <a:t>Method (B) is fixed and within Dogs (D)</a:t>
            </a:r>
          </a:p>
          <a:p>
            <a:pPr marL="0" indent="0">
              <a:spcBef>
                <a:spcPts val="624"/>
              </a:spcBef>
              <a:buNone/>
            </a:pPr>
            <a:r>
              <a:rPr lang="en-US" dirty="0" smtClean="0"/>
              <a:t>Dogs </a:t>
            </a:r>
            <a:r>
              <a:rPr lang="en-US" dirty="0"/>
              <a:t>is a random factor</a:t>
            </a:r>
          </a:p>
        </p:txBody>
      </p:sp>
      <p:graphicFrame>
        <p:nvGraphicFramePr>
          <p:cNvPr id="9" name="Table Placeholder 8"/>
          <p:cNvGraphicFramePr>
            <a:graphicFrameLocks noGrp="1"/>
          </p:cNvGraphicFramePr>
          <p:nvPr>
            <p:ph type="tbl" sz="quarter" idx="12"/>
            <p:extLst>
              <p:ext uri="{D42A27DB-BD31-4B8C-83A1-F6EECF244321}">
                <p14:modId xmlns:p14="http://schemas.microsoft.com/office/powerpoint/2010/main" val="1403426268"/>
              </p:ext>
            </p:extLst>
          </p:nvPr>
        </p:nvGraphicFramePr>
        <p:xfrm>
          <a:off x="2527554" y="3200400"/>
          <a:ext cx="4088892" cy="2194560"/>
        </p:xfrm>
        <a:graphic>
          <a:graphicData uri="http://schemas.openxmlformats.org/drawingml/2006/table">
            <a:tbl>
              <a:tblPr firstRow="1" bandRow="1">
                <a:tableStyleId>{5940675A-B579-460E-94D1-54222C63F5DA}</a:tableStyleId>
              </a:tblPr>
              <a:tblGrid>
                <a:gridCol w="2636012"/>
                <a:gridCol w="1452880"/>
              </a:tblGrid>
              <a:tr h="294640">
                <a:tc>
                  <a:txBody>
                    <a:bodyPr/>
                    <a:lstStyle/>
                    <a:p>
                      <a:pPr algn="ctr"/>
                      <a:endParaRPr lang="en-US" dirty="0">
                        <a:latin typeface="Arial" pitchFamily="34" charset="0"/>
                        <a:cs typeface="Arial"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i="1" u="sng" dirty="0" smtClean="0">
                          <a:latin typeface="Arial" pitchFamily="34" charset="0"/>
                          <a:cs typeface="Arial" pitchFamily="34" charset="0"/>
                        </a:rPr>
                        <a:t>F</a:t>
                      </a:r>
                      <a:r>
                        <a:rPr lang="en-US" sz="1800" u="sng" dirty="0" smtClean="0">
                          <a:latin typeface="Arial" pitchFamily="34" charset="0"/>
                          <a:cs typeface="Arial" pitchFamily="34" charset="0"/>
                        </a:rPr>
                        <a:t>-ratio</a:t>
                      </a:r>
                      <a:endParaRPr lang="en-US" sz="1800" b="0" u="sng" dirty="0" smtClean="0">
                        <a:latin typeface="Arial" pitchFamily="34" charset="0"/>
                        <a:cs typeface="Arial" pitchFamily="34" charset="0"/>
                      </a:endParaRPr>
                    </a:p>
                  </a:txBody>
                  <a:tcPr/>
                </a:tc>
              </a:tr>
              <a:tr h="294640">
                <a:tc>
                  <a:txBody>
                    <a:bodyPr/>
                    <a:lstStyle/>
                    <a:p>
                      <a:r>
                        <a:rPr lang="en-US" i="1" dirty="0" smtClean="0">
                          <a:latin typeface="Arial" pitchFamily="34" charset="0"/>
                          <a:cs typeface="Arial" pitchFamily="34" charset="0"/>
                        </a:rPr>
                        <a:t>E</a:t>
                      </a:r>
                      <a:r>
                        <a:rPr lang="en-US" dirty="0" smtClean="0">
                          <a:latin typeface="Arial" pitchFamily="34" charset="0"/>
                          <a:cs typeface="Arial" pitchFamily="34" charset="0"/>
                        </a:rPr>
                        <a:t>(</a:t>
                      </a:r>
                      <a:r>
                        <a:rPr lang="en-US" i="1" dirty="0" smtClean="0">
                          <a:latin typeface="Arial" pitchFamily="34" charset="0"/>
                          <a:cs typeface="Arial" pitchFamily="34" charset="0"/>
                        </a:rPr>
                        <a:t>MSA</a:t>
                      </a:r>
                      <a:r>
                        <a:rPr lang="en-US" dirty="0" smtClean="0">
                          <a:latin typeface="Arial" pitchFamily="34" charset="0"/>
                          <a:cs typeface="Arial" pitchFamily="34" charset="0"/>
                        </a:rPr>
                        <a:t>) = </a:t>
                      </a:r>
                      <a:r>
                        <a:rPr lang="en-US" i="1" dirty="0" smtClean="0">
                          <a:latin typeface="Arial" pitchFamily="34" charset="0"/>
                          <a:cs typeface="Arial" pitchFamily="34" charset="0"/>
                        </a:rPr>
                        <a:t>Error + A + D</a:t>
                      </a:r>
                      <a:endParaRPr lang="en-US" i="1" dirty="0">
                        <a:latin typeface="Arial" pitchFamily="34" charset="0"/>
                        <a:cs typeface="Arial" pitchFamily="34" charset="0"/>
                      </a:endParaRPr>
                    </a:p>
                  </a:txBody>
                  <a:tcPr/>
                </a:tc>
                <a:tc>
                  <a:txBody>
                    <a:bodyPr/>
                    <a:lstStyle/>
                    <a:p>
                      <a:r>
                        <a:rPr lang="en-US" i="1" dirty="0" smtClean="0">
                          <a:latin typeface="Arial" pitchFamily="34" charset="0"/>
                          <a:cs typeface="Arial" pitchFamily="34" charset="0"/>
                        </a:rPr>
                        <a:t>MSA/MSD</a:t>
                      </a:r>
                      <a:endParaRPr lang="en-US" i="1" dirty="0">
                        <a:latin typeface="Arial" pitchFamily="34" charset="0"/>
                        <a:cs typeface="Arial" pitchFamily="34" charset="0"/>
                      </a:endParaRPr>
                    </a:p>
                  </a:txBody>
                  <a:tcPr/>
                </a:tc>
              </a:tr>
              <a:tr h="294640">
                <a:tc>
                  <a:txBody>
                    <a:bodyPr/>
                    <a:lstStyle/>
                    <a:p>
                      <a:r>
                        <a:rPr lang="en-US" i="1" dirty="0" smtClean="0">
                          <a:latin typeface="Arial" pitchFamily="34" charset="0"/>
                          <a:cs typeface="Arial" pitchFamily="34" charset="0"/>
                        </a:rPr>
                        <a:t>E</a:t>
                      </a:r>
                      <a:r>
                        <a:rPr lang="en-US" dirty="0" smtClean="0">
                          <a:latin typeface="Arial" pitchFamily="34" charset="0"/>
                          <a:cs typeface="Arial" pitchFamily="34" charset="0"/>
                        </a:rPr>
                        <a:t>(</a:t>
                      </a:r>
                      <a:r>
                        <a:rPr lang="en-US" i="1" dirty="0" smtClean="0">
                          <a:latin typeface="Arial" pitchFamily="34" charset="0"/>
                          <a:cs typeface="Arial" pitchFamily="34" charset="0"/>
                        </a:rPr>
                        <a:t>MSB</a:t>
                      </a:r>
                      <a:r>
                        <a:rPr lang="en-US" dirty="0" smtClean="0">
                          <a:latin typeface="Arial" pitchFamily="34" charset="0"/>
                          <a:cs typeface="Arial" pitchFamily="34" charset="0"/>
                        </a:rPr>
                        <a:t>) = </a:t>
                      </a:r>
                      <a:r>
                        <a:rPr lang="en-US" i="1" dirty="0" smtClean="0">
                          <a:latin typeface="Arial" pitchFamily="34" charset="0"/>
                          <a:cs typeface="Arial" pitchFamily="34" charset="0"/>
                        </a:rPr>
                        <a:t>Error + B</a:t>
                      </a:r>
                      <a:endParaRPr lang="en-US" i="1" dirty="0">
                        <a:latin typeface="Arial" pitchFamily="34" charset="0"/>
                        <a:cs typeface="Arial" pitchFamily="34" charset="0"/>
                      </a:endParaRPr>
                    </a:p>
                  </a:txBody>
                  <a:tcPr/>
                </a:tc>
                <a:tc>
                  <a:txBody>
                    <a:bodyPr/>
                    <a:lstStyle/>
                    <a:p>
                      <a:r>
                        <a:rPr lang="en-US" i="1" dirty="0" smtClean="0">
                          <a:latin typeface="Arial" pitchFamily="34" charset="0"/>
                          <a:cs typeface="Arial" pitchFamily="34" charset="0"/>
                        </a:rPr>
                        <a:t>MSB/MSE</a:t>
                      </a:r>
                      <a:endParaRPr lang="en-US" i="1" dirty="0">
                        <a:latin typeface="Arial" pitchFamily="34" charset="0"/>
                        <a:cs typeface="Arial" pitchFamily="34" charset="0"/>
                      </a:endParaRPr>
                    </a:p>
                  </a:txBody>
                  <a:tcPr/>
                </a:tc>
              </a:tr>
              <a:tr h="294640">
                <a:tc>
                  <a:txBody>
                    <a:bodyPr/>
                    <a:lstStyle/>
                    <a:p>
                      <a:r>
                        <a:rPr lang="en-US" i="1" dirty="0" smtClean="0">
                          <a:latin typeface="Arial" pitchFamily="34" charset="0"/>
                          <a:cs typeface="Arial" pitchFamily="34" charset="0"/>
                        </a:rPr>
                        <a:t>E</a:t>
                      </a:r>
                      <a:r>
                        <a:rPr lang="en-US" dirty="0" smtClean="0">
                          <a:latin typeface="Arial" pitchFamily="34" charset="0"/>
                          <a:cs typeface="Arial" pitchFamily="34" charset="0"/>
                        </a:rPr>
                        <a:t>(</a:t>
                      </a:r>
                      <a:r>
                        <a:rPr lang="en-US" i="1" dirty="0" smtClean="0">
                          <a:latin typeface="Arial" pitchFamily="34" charset="0"/>
                          <a:cs typeface="Arial" pitchFamily="34" charset="0"/>
                        </a:rPr>
                        <a:t>MSD</a:t>
                      </a:r>
                      <a:r>
                        <a:rPr lang="en-US" dirty="0" smtClean="0">
                          <a:latin typeface="Arial" pitchFamily="34" charset="0"/>
                          <a:cs typeface="Arial" pitchFamily="34" charset="0"/>
                        </a:rPr>
                        <a:t>) = </a:t>
                      </a:r>
                      <a:r>
                        <a:rPr lang="en-US" i="1" dirty="0" smtClean="0">
                          <a:latin typeface="Arial" pitchFamily="34" charset="0"/>
                          <a:cs typeface="Arial" pitchFamily="34" charset="0"/>
                        </a:rPr>
                        <a:t>Error + D</a:t>
                      </a:r>
                      <a:endParaRPr lang="en-US" i="1" dirty="0">
                        <a:latin typeface="Arial" pitchFamily="34" charset="0"/>
                        <a:cs typeface="Arial" pitchFamily="34" charset="0"/>
                      </a:endParaRPr>
                    </a:p>
                  </a:txBody>
                  <a:tcPr/>
                </a:tc>
                <a:tc>
                  <a:txBody>
                    <a:bodyPr/>
                    <a:lstStyle/>
                    <a:p>
                      <a:r>
                        <a:rPr lang="en-US" i="1" dirty="0" smtClean="0">
                          <a:latin typeface="Arial" pitchFamily="34" charset="0"/>
                          <a:cs typeface="Arial" pitchFamily="34" charset="0"/>
                        </a:rPr>
                        <a:t>MSD/MSE</a:t>
                      </a:r>
                      <a:endParaRPr lang="en-US" i="1" dirty="0">
                        <a:latin typeface="Arial" pitchFamily="34" charset="0"/>
                        <a:cs typeface="Arial" pitchFamily="34" charset="0"/>
                      </a:endParaRPr>
                    </a:p>
                  </a:txBody>
                  <a:tcPr/>
                </a:tc>
              </a:tr>
              <a:tr h="294640">
                <a:tc>
                  <a:txBody>
                    <a:bodyPr/>
                    <a:lstStyle/>
                    <a:p>
                      <a:r>
                        <a:rPr lang="en-US" i="1" dirty="0" smtClean="0">
                          <a:latin typeface="Arial" pitchFamily="34" charset="0"/>
                          <a:cs typeface="Arial" pitchFamily="34" charset="0"/>
                        </a:rPr>
                        <a:t>E</a:t>
                      </a:r>
                      <a:r>
                        <a:rPr lang="en-US" dirty="0" smtClean="0">
                          <a:latin typeface="Arial" pitchFamily="34" charset="0"/>
                          <a:cs typeface="Arial" pitchFamily="34" charset="0"/>
                        </a:rPr>
                        <a:t>(</a:t>
                      </a:r>
                      <a:r>
                        <a:rPr lang="en-US" i="1" dirty="0" smtClean="0">
                          <a:latin typeface="Arial" pitchFamily="34" charset="0"/>
                          <a:cs typeface="Arial" pitchFamily="34" charset="0"/>
                        </a:rPr>
                        <a:t>MSAB</a:t>
                      </a:r>
                      <a:r>
                        <a:rPr lang="en-US" dirty="0" smtClean="0">
                          <a:latin typeface="Arial" pitchFamily="34" charset="0"/>
                          <a:cs typeface="Arial" pitchFamily="34" charset="0"/>
                        </a:rPr>
                        <a:t>) = </a:t>
                      </a:r>
                      <a:r>
                        <a:rPr lang="en-US" i="1" dirty="0" smtClean="0">
                          <a:latin typeface="Arial" pitchFamily="34" charset="0"/>
                          <a:cs typeface="Arial" pitchFamily="34" charset="0"/>
                        </a:rPr>
                        <a:t>Error + AB</a:t>
                      </a:r>
                      <a:endParaRPr lang="en-US" i="1" dirty="0">
                        <a:latin typeface="Arial" pitchFamily="34" charset="0"/>
                        <a:cs typeface="Arial" pitchFamily="34" charset="0"/>
                      </a:endParaRPr>
                    </a:p>
                  </a:txBody>
                  <a:tcPr/>
                </a:tc>
                <a:tc>
                  <a:txBody>
                    <a:bodyPr/>
                    <a:lstStyle/>
                    <a:p>
                      <a:r>
                        <a:rPr lang="en-US" i="1" dirty="0" smtClean="0">
                          <a:latin typeface="Arial" pitchFamily="34" charset="0"/>
                          <a:cs typeface="Arial" pitchFamily="34" charset="0"/>
                        </a:rPr>
                        <a:t>MSAB/MSE</a:t>
                      </a:r>
                      <a:endParaRPr lang="en-US" i="1" dirty="0">
                        <a:latin typeface="Arial" pitchFamily="34" charset="0"/>
                        <a:cs typeface="Arial" pitchFamily="34" charset="0"/>
                      </a:endParaRPr>
                    </a:p>
                  </a:txBody>
                  <a:tcPr/>
                </a:tc>
              </a:tr>
              <a:tr h="294640">
                <a:tc>
                  <a:txBody>
                    <a:bodyPr/>
                    <a:lstStyle/>
                    <a:p>
                      <a:r>
                        <a:rPr lang="en-US" i="1" dirty="0" smtClean="0">
                          <a:latin typeface="Arial" pitchFamily="34" charset="0"/>
                          <a:cs typeface="Arial" pitchFamily="34" charset="0"/>
                        </a:rPr>
                        <a:t>E</a:t>
                      </a:r>
                      <a:r>
                        <a:rPr lang="en-US" i="0" dirty="0" smtClean="0">
                          <a:latin typeface="Arial" pitchFamily="34" charset="0"/>
                          <a:cs typeface="Arial" pitchFamily="34" charset="0"/>
                        </a:rPr>
                        <a:t>(</a:t>
                      </a:r>
                      <a:r>
                        <a:rPr lang="en-US" i="1" dirty="0" smtClean="0">
                          <a:latin typeface="Arial" pitchFamily="34" charset="0"/>
                          <a:cs typeface="Arial" pitchFamily="34" charset="0"/>
                        </a:rPr>
                        <a:t>MSE</a:t>
                      </a:r>
                      <a:r>
                        <a:rPr lang="en-US" i="0" dirty="0" smtClean="0">
                          <a:latin typeface="Arial" pitchFamily="34" charset="0"/>
                          <a:cs typeface="Arial" pitchFamily="34" charset="0"/>
                        </a:rPr>
                        <a:t>) = </a:t>
                      </a:r>
                      <a:r>
                        <a:rPr lang="en-US" i="1" dirty="0" smtClean="0">
                          <a:latin typeface="Arial" pitchFamily="34" charset="0"/>
                          <a:cs typeface="Arial" pitchFamily="34" charset="0"/>
                        </a:rPr>
                        <a:t>Error</a:t>
                      </a:r>
                      <a:endParaRPr lang="en-US" i="1" dirty="0">
                        <a:latin typeface="Arial" pitchFamily="34" charset="0"/>
                        <a:cs typeface="Arial" pitchFamily="34" charset="0"/>
                      </a:endParaRPr>
                    </a:p>
                  </a:txBody>
                  <a:tcPr/>
                </a:tc>
                <a:tc>
                  <a:txBody>
                    <a:bodyPr/>
                    <a:lstStyle/>
                    <a:p>
                      <a:endParaRPr lang="en-US" i="1" dirty="0">
                        <a:latin typeface="Arial" pitchFamily="34" charset="0"/>
                        <a:cs typeface="Arial" pitchFamily="34" charset="0"/>
                      </a:endParaRPr>
                    </a:p>
                  </a:txBody>
                  <a:tcPr/>
                </a:tc>
              </a:tr>
            </a:tbl>
          </a:graphicData>
        </a:graphic>
      </p:graphicFrame>
    </p:spTree>
    <p:extLst>
      <p:ext uri="{BB962C8B-B14F-4D97-AF65-F5344CB8AC3E}">
        <p14:creationId xmlns:p14="http://schemas.microsoft.com/office/powerpoint/2010/main" val="7299197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ANOVA for </a:t>
            </a:r>
            <a:r>
              <a:rPr lang="en-US" dirty="0" smtClean="0"/>
              <a:t>DiabeticDogs (2 of</a:t>
            </a:r>
            <a:r>
              <a:rPr lang="en-US" baseline="0" dirty="0" smtClean="0"/>
              <a:t> 2</a:t>
            </a:r>
            <a:r>
              <a:rPr lang="en-US" dirty="0" smtClean="0"/>
              <a:t>)</a:t>
            </a:r>
            <a:endParaRPr lang="en-US" dirty="0"/>
          </a:p>
        </p:txBody>
      </p:sp>
      <p:pic>
        <p:nvPicPr>
          <p:cNvPr id="6" name="Picture 2" descr="A set of command lines and tables. The command lines read Prompt, mod Dogs equals a o v (Response tilde Operation asterisk Method plus Error (Dog forward slash Method) comma data equals Diabetic Dogs)  &#10;Prompt, summary (mod Dogs).&#10;Error: Dog&#10;The data presented in a table is as follows. The column headers from left to right read D f, Sum S q, Mean S q, F value, P r greater than F. &#10;Row 1. Operation D f 1, Sum S q 320, Mean S q 320.0, F value 5.039, P r greater than F 0.055 .&#10;Row 2. Residuals D f 8, Sum S q 508, Mean S q 63.5.&#10;Three hyphens separate the table and are accompanied by the following text: Dog residuals.&#10;Error: Dog colon Method.&#10;The data presented in a table is as follows. &#10;Row 1, Method. D f 1, Sum S q 2420, Mean S q 2420, F value 28.471, P r greater than F 0.000698. &#10;Row 2, Operation colon Method. D f 1, Sum S q 80, Mean S q 80, F value 0.941, P r greater than F 0.360388. &#10;Row 3, Residuals. D f 8, Sum S q 680, Mean S q 85. &#10;Three hyphens below the table are accompanied by the following text: Full model residuals."/>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348725" y="1847772"/>
            <a:ext cx="8446550" cy="33927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1590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Between/Within/Mixed</a:t>
            </a:r>
          </a:p>
        </p:txBody>
      </p:sp>
      <p:sp>
        <p:nvSpPr>
          <p:cNvPr id="3" name="Content Placeholder 2"/>
          <p:cNvSpPr>
            <a:spLocks noGrp="1"/>
          </p:cNvSpPr>
          <p:nvPr>
            <p:ph sz="quarter" idx="10"/>
          </p:nvPr>
        </p:nvSpPr>
        <p:spPr>
          <a:xfrm>
            <a:off x="247304" y="1407392"/>
            <a:ext cx="8744295" cy="4841007"/>
          </a:xfrm>
        </p:spPr>
        <p:txBody>
          <a:bodyPr>
            <a:normAutofit/>
          </a:bodyPr>
          <a:lstStyle/>
          <a:p>
            <a:pPr marL="0" indent="0">
              <a:buNone/>
            </a:pPr>
            <a:r>
              <a:rPr lang="en-US" dirty="0"/>
              <a:t>Recall from Topic 8.6:</a:t>
            </a:r>
          </a:p>
          <a:p>
            <a:pPr marL="457200" indent="-457200"/>
            <a:r>
              <a:rPr lang="en-US" b="1" dirty="0"/>
              <a:t>Between-subjects</a:t>
            </a:r>
            <a:r>
              <a:rPr lang="en-US" dirty="0"/>
              <a:t> factors have </a:t>
            </a:r>
            <a:r>
              <a:rPr lang="en-US" i="1" dirty="0"/>
              <a:t>different</a:t>
            </a:r>
            <a:r>
              <a:rPr lang="en-US" dirty="0"/>
              <a:t> sets of subjects assigned to each of the levels</a:t>
            </a:r>
          </a:p>
          <a:p>
            <a:pPr marL="457200" indent="-457200"/>
            <a:r>
              <a:rPr lang="en-US" b="1" dirty="0"/>
              <a:t>Within-subjects</a:t>
            </a:r>
            <a:r>
              <a:rPr lang="en-US" dirty="0"/>
              <a:t> factors have </a:t>
            </a:r>
            <a:r>
              <a:rPr lang="en-US" i="1" dirty="0"/>
              <a:t>every</a:t>
            </a:r>
            <a:r>
              <a:rPr lang="en-US" dirty="0"/>
              <a:t> subject getting each of the levels</a:t>
            </a:r>
          </a:p>
          <a:p>
            <a:pPr marL="457200" indent="-457200"/>
            <a:r>
              <a:rPr lang="en-US" b="1" dirty="0"/>
              <a:t>Mixed designs </a:t>
            </a:r>
            <a:r>
              <a:rPr lang="en-US" dirty="0"/>
              <a:t>have both between and within subjects </a:t>
            </a:r>
            <a:r>
              <a:rPr lang="en-US" dirty="0" smtClean="0"/>
              <a:t>factors</a:t>
            </a:r>
            <a:endParaRPr lang="en-US" dirty="0"/>
          </a:p>
        </p:txBody>
      </p:sp>
    </p:spTree>
    <p:extLst>
      <p:ext uri="{BB962C8B-B14F-4D97-AF65-F5344CB8AC3E}">
        <p14:creationId xmlns:p14="http://schemas.microsoft.com/office/powerpoint/2010/main" val="37320746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Crossed vs. Nested</a:t>
            </a:r>
          </a:p>
        </p:txBody>
      </p:sp>
      <p:sp>
        <p:nvSpPr>
          <p:cNvPr id="3" name="Content Placeholder 2"/>
          <p:cNvSpPr>
            <a:spLocks noGrp="1"/>
          </p:cNvSpPr>
          <p:nvPr>
            <p:ph sz="quarter" idx="10"/>
          </p:nvPr>
        </p:nvSpPr>
        <p:spPr>
          <a:xfrm>
            <a:off x="247304" y="1407392"/>
            <a:ext cx="8744295" cy="4841007"/>
          </a:xfrm>
        </p:spPr>
        <p:txBody>
          <a:bodyPr>
            <a:normAutofit/>
          </a:bodyPr>
          <a:lstStyle/>
          <a:p>
            <a:pPr marL="457200" indent="-457200"/>
            <a:r>
              <a:rPr lang="en-US" dirty="0"/>
              <a:t>If every level of Factor A is present with every level of Factor B, we say A is </a:t>
            </a:r>
            <a:r>
              <a:rPr lang="en-US" b="1" dirty="0"/>
              <a:t>crossed</a:t>
            </a:r>
            <a:r>
              <a:rPr lang="en-US" dirty="0"/>
              <a:t> with B.</a:t>
            </a:r>
          </a:p>
          <a:p>
            <a:pPr marL="457200" indent="-457200"/>
            <a:r>
              <a:rPr lang="en-US" dirty="0"/>
              <a:t>If each level of Factor A appears with only a single level of Factor B, we say A is </a:t>
            </a:r>
            <a:r>
              <a:rPr lang="en-US" b="1" dirty="0"/>
              <a:t>nested</a:t>
            </a:r>
            <a:r>
              <a:rPr lang="en-US" dirty="0"/>
              <a:t> in B.</a:t>
            </a:r>
          </a:p>
          <a:p>
            <a:pPr marL="0" indent="0">
              <a:buNone/>
            </a:pPr>
            <a:endParaRPr lang="en-US" dirty="0" smtClean="0"/>
          </a:p>
          <a:p>
            <a:pPr marL="0" indent="0">
              <a:buNone/>
            </a:pPr>
            <a:r>
              <a:rPr lang="en-US" dirty="0" smtClean="0"/>
              <a:t>Subjects </a:t>
            </a:r>
            <a:r>
              <a:rPr lang="en-US" dirty="0"/>
              <a:t>are always </a:t>
            </a:r>
            <a:r>
              <a:rPr lang="en-US" i="1" dirty="0"/>
              <a:t>nested</a:t>
            </a:r>
            <a:r>
              <a:rPr lang="en-US" dirty="0"/>
              <a:t> in a </a:t>
            </a:r>
            <a:r>
              <a:rPr lang="en-US" i="1" dirty="0"/>
              <a:t>between</a:t>
            </a:r>
            <a:r>
              <a:rPr lang="en-US" dirty="0"/>
              <a:t>-subjects factor but </a:t>
            </a:r>
            <a:r>
              <a:rPr lang="en-US" i="1" dirty="0"/>
              <a:t>crossed</a:t>
            </a:r>
            <a:r>
              <a:rPr lang="en-US" dirty="0"/>
              <a:t> with a </a:t>
            </a:r>
            <a:r>
              <a:rPr lang="en-US" i="1" dirty="0"/>
              <a:t>within</a:t>
            </a:r>
            <a:r>
              <a:rPr lang="en-US" dirty="0"/>
              <a:t>-subjects factor.</a:t>
            </a:r>
          </a:p>
          <a:p>
            <a:pPr marL="0" indent="1828800">
              <a:buNone/>
            </a:pPr>
            <a:r>
              <a:rPr lang="en-US" dirty="0"/>
              <a:t>Time for some examples . . </a:t>
            </a:r>
            <a:r>
              <a:rPr lang="en-US" dirty="0" smtClean="0"/>
              <a:t>.</a:t>
            </a:r>
            <a:endParaRPr lang="en-US" dirty="0"/>
          </a:p>
        </p:txBody>
      </p:sp>
    </p:spTree>
    <p:extLst>
      <p:ext uri="{BB962C8B-B14F-4D97-AF65-F5344CB8AC3E}">
        <p14:creationId xmlns:p14="http://schemas.microsoft.com/office/powerpoint/2010/main" val="3271590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Visual/Verbal</a:t>
            </a:r>
          </a:p>
        </p:txBody>
      </p:sp>
      <p:sp>
        <p:nvSpPr>
          <p:cNvPr id="3" name="Content Placeholder 2"/>
          <p:cNvSpPr>
            <a:spLocks noGrp="1"/>
          </p:cNvSpPr>
          <p:nvPr>
            <p:ph sz="quarter" idx="10"/>
          </p:nvPr>
        </p:nvSpPr>
        <p:spPr>
          <a:xfrm>
            <a:off x="247304" y="1407392"/>
            <a:ext cx="8744295" cy="4841007"/>
          </a:xfrm>
        </p:spPr>
        <p:txBody>
          <a:bodyPr>
            <a:normAutofit/>
          </a:bodyPr>
          <a:lstStyle/>
          <a:p>
            <a:pPr marL="0" indent="0">
              <a:buNone/>
            </a:pPr>
            <a:r>
              <a:rPr lang="en-US" dirty="0"/>
              <a:t>Response </a:t>
            </a:r>
            <a:r>
              <a:rPr lang="en-US" b="1" dirty="0"/>
              <a:t>Time</a:t>
            </a:r>
            <a:r>
              <a:rPr lang="en-US" dirty="0"/>
              <a:t> is measured as 20 subjects perform a </a:t>
            </a:r>
            <a:r>
              <a:rPr lang="en-US" b="1" dirty="0"/>
              <a:t>Task</a:t>
            </a:r>
            <a:r>
              <a:rPr lang="en-US" dirty="0"/>
              <a:t> and </a:t>
            </a:r>
            <a:r>
              <a:rPr lang="en-US" b="1" dirty="0"/>
              <a:t>Report</a:t>
            </a:r>
            <a:r>
              <a:rPr lang="en-US" dirty="0"/>
              <a:t> the results</a:t>
            </a:r>
            <a:r>
              <a:rPr lang="en-US" dirty="0" smtClean="0"/>
              <a:t>.</a:t>
            </a:r>
            <a:endParaRPr lang="en-US" dirty="0"/>
          </a:p>
          <a:p>
            <a:pPr marL="0" indent="0">
              <a:buNone/>
            </a:pPr>
            <a:r>
              <a:rPr lang="en-US" b="1" dirty="0" smtClean="0"/>
              <a:t>Task</a:t>
            </a:r>
            <a:r>
              <a:rPr lang="en-US" dirty="0" smtClean="0"/>
              <a:t>: </a:t>
            </a:r>
            <a:r>
              <a:rPr lang="en-US" i="1" dirty="0" smtClean="0"/>
              <a:t>Letter</a:t>
            </a:r>
            <a:r>
              <a:rPr lang="en-US" dirty="0" smtClean="0"/>
              <a:t> </a:t>
            </a:r>
            <a:r>
              <a:rPr lang="en-US" dirty="0"/>
              <a:t>(visual) or </a:t>
            </a:r>
            <a:r>
              <a:rPr lang="en-US" i="1" dirty="0"/>
              <a:t>Sentence</a:t>
            </a:r>
            <a:r>
              <a:rPr lang="en-US" dirty="0"/>
              <a:t> (verbal)</a:t>
            </a:r>
          </a:p>
          <a:p>
            <a:pPr marL="0" indent="0">
              <a:buNone/>
            </a:pPr>
            <a:r>
              <a:rPr lang="en-US" b="1" dirty="0"/>
              <a:t>Report</a:t>
            </a:r>
            <a:r>
              <a:rPr lang="en-US" dirty="0"/>
              <a:t>: </a:t>
            </a:r>
            <a:r>
              <a:rPr lang="en-US" i="1" dirty="0"/>
              <a:t>Point</a:t>
            </a:r>
            <a:r>
              <a:rPr lang="en-US" dirty="0"/>
              <a:t> (visual) or </a:t>
            </a:r>
            <a:r>
              <a:rPr lang="en-US" i="1" dirty="0"/>
              <a:t>Say</a:t>
            </a:r>
            <a:r>
              <a:rPr lang="en-US" dirty="0"/>
              <a:t> (verbal)</a:t>
            </a:r>
          </a:p>
          <a:p>
            <a:pPr marL="0" indent="0">
              <a:buNone/>
            </a:pPr>
            <a:r>
              <a:rPr lang="en-US" dirty="0"/>
              <a:t>Each subject does </a:t>
            </a:r>
            <a:r>
              <a:rPr lang="en-US" u="sng" dirty="0"/>
              <a:t>both</a:t>
            </a:r>
            <a:r>
              <a:rPr lang="en-US" dirty="0"/>
              <a:t> tasks with </a:t>
            </a:r>
            <a:r>
              <a:rPr lang="en-US" u="sng" dirty="0"/>
              <a:t>both</a:t>
            </a:r>
            <a:r>
              <a:rPr lang="en-US" dirty="0"/>
              <a:t> report methods.</a:t>
            </a:r>
          </a:p>
          <a:p>
            <a:pPr marL="457200" indent="-457200"/>
            <a:r>
              <a:rPr lang="en-US" b="1" dirty="0"/>
              <a:t>Task</a:t>
            </a:r>
            <a:r>
              <a:rPr lang="en-US" dirty="0"/>
              <a:t> and </a:t>
            </a:r>
            <a:r>
              <a:rPr lang="en-US" b="1" dirty="0"/>
              <a:t>Report</a:t>
            </a:r>
            <a:r>
              <a:rPr lang="en-US" dirty="0"/>
              <a:t> are </a:t>
            </a:r>
            <a:r>
              <a:rPr lang="en-US" i="1" dirty="0"/>
              <a:t>crossed </a:t>
            </a:r>
            <a:r>
              <a:rPr lang="en-US" dirty="0"/>
              <a:t>with each other</a:t>
            </a:r>
          </a:p>
          <a:p>
            <a:pPr marL="457200" indent="-457200"/>
            <a:r>
              <a:rPr lang="en-US" b="1" dirty="0"/>
              <a:t>Task</a:t>
            </a:r>
            <a:r>
              <a:rPr lang="en-US" dirty="0"/>
              <a:t> and </a:t>
            </a:r>
            <a:r>
              <a:rPr lang="en-US" b="1" dirty="0"/>
              <a:t>Report</a:t>
            </a:r>
            <a:r>
              <a:rPr lang="en-US" dirty="0"/>
              <a:t> are both </a:t>
            </a:r>
            <a:r>
              <a:rPr lang="en-US" i="1" dirty="0"/>
              <a:t>within</a:t>
            </a:r>
            <a:r>
              <a:rPr lang="en-US" dirty="0"/>
              <a:t> </a:t>
            </a:r>
            <a:r>
              <a:rPr lang="en-US" b="1" dirty="0" smtClean="0"/>
              <a:t>Subject</a:t>
            </a:r>
            <a:endParaRPr lang="en-US" b="1" dirty="0"/>
          </a:p>
        </p:txBody>
      </p:sp>
    </p:spTree>
    <p:extLst>
      <p:ext uri="{BB962C8B-B14F-4D97-AF65-F5344CB8AC3E}">
        <p14:creationId xmlns:p14="http://schemas.microsoft.com/office/powerpoint/2010/main" val="3271590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Visual/Verbal: New Design</a:t>
            </a:r>
          </a:p>
        </p:txBody>
      </p:sp>
      <p:sp>
        <p:nvSpPr>
          <p:cNvPr id="3" name="Content Placeholder 2"/>
          <p:cNvSpPr>
            <a:spLocks noGrp="1"/>
          </p:cNvSpPr>
          <p:nvPr>
            <p:ph sz="quarter" idx="10"/>
          </p:nvPr>
        </p:nvSpPr>
        <p:spPr>
          <a:xfrm>
            <a:off x="247304" y="1407392"/>
            <a:ext cx="8744295" cy="4841007"/>
          </a:xfrm>
        </p:spPr>
        <p:txBody>
          <a:bodyPr>
            <a:normAutofit/>
          </a:bodyPr>
          <a:lstStyle/>
          <a:p>
            <a:pPr marL="0" indent="0">
              <a:spcBef>
                <a:spcPts val="624"/>
              </a:spcBef>
              <a:buNone/>
            </a:pPr>
            <a:r>
              <a:rPr lang="en-US" dirty="0"/>
              <a:t>Response </a:t>
            </a:r>
            <a:r>
              <a:rPr lang="en-US" b="1" dirty="0"/>
              <a:t>Time</a:t>
            </a:r>
            <a:r>
              <a:rPr lang="en-US" dirty="0"/>
              <a:t> is measured as 20 subjects perform a </a:t>
            </a:r>
            <a:r>
              <a:rPr lang="en-US" b="1" dirty="0"/>
              <a:t>Task</a:t>
            </a:r>
            <a:r>
              <a:rPr lang="en-US" dirty="0"/>
              <a:t> and </a:t>
            </a:r>
            <a:r>
              <a:rPr lang="en-US" b="1" dirty="0"/>
              <a:t>Report</a:t>
            </a:r>
            <a:r>
              <a:rPr lang="en-US" dirty="0"/>
              <a:t> the results</a:t>
            </a:r>
            <a:r>
              <a:rPr lang="en-US" dirty="0" smtClean="0"/>
              <a:t>.</a:t>
            </a:r>
          </a:p>
          <a:p>
            <a:pPr marL="0" indent="0">
              <a:spcBef>
                <a:spcPts val="624"/>
              </a:spcBef>
              <a:buNone/>
            </a:pPr>
            <a:r>
              <a:rPr lang="en-US" b="1" dirty="0" smtClean="0"/>
              <a:t>Task</a:t>
            </a:r>
            <a:r>
              <a:rPr lang="en-US" dirty="0" smtClean="0"/>
              <a:t>: </a:t>
            </a:r>
            <a:r>
              <a:rPr lang="en-US" i="1" dirty="0" smtClean="0"/>
              <a:t>Letter</a:t>
            </a:r>
            <a:r>
              <a:rPr lang="en-US" dirty="0" smtClean="0"/>
              <a:t> </a:t>
            </a:r>
            <a:r>
              <a:rPr lang="en-US" dirty="0"/>
              <a:t>(visual) or </a:t>
            </a:r>
            <a:r>
              <a:rPr lang="en-US" i="1" dirty="0"/>
              <a:t>Sentence</a:t>
            </a:r>
            <a:r>
              <a:rPr lang="en-US" dirty="0"/>
              <a:t> (verbal)</a:t>
            </a:r>
          </a:p>
          <a:p>
            <a:pPr marL="0" indent="0">
              <a:spcBef>
                <a:spcPts val="624"/>
              </a:spcBef>
              <a:buNone/>
            </a:pPr>
            <a:r>
              <a:rPr lang="en-US" b="1" dirty="0"/>
              <a:t>Report</a:t>
            </a:r>
            <a:r>
              <a:rPr lang="en-US" dirty="0"/>
              <a:t>: </a:t>
            </a:r>
            <a:r>
              <a:rPr lang="en-US" i="1" dirty="0"/>
              <a:t>Point</a:t>
            </a:r>
            <a:r>
              <a:rPr lang="en-US" dirty="0"/>
              <a:t> (visual) or </a:t>
            </a:r>
            <a:r>
              <a:rPr lang="en-US" i="1" dirty="0"/>
              <a:t>Say</a:t>
            </a:r>
            <a:r>
              <a:rPr lang="en-US" dirty="0"/>
              <a:t> (verbal)</a:t>
            </a:r>
          </a:p>
          <a:p>
            <a:pPr marL="0" indent="0">
              <a:spcBef>
                <a:spcPts val="624"/>
              </a:spcBef>
              <a:buNone/>
            </a:pPr>
            <a:r>
              <a:rPr lang="en-US" dirty="0"/>
              <a:t>Now, suppose subjects did both tasks but half reported only by pointing and the other half only by saying</a:t>
            </a:r>
            <a:r>
              <a:rPr lang="en-US" dirty="0" smtClean="0"/>
              <a:t>.</a:t>
            </a:r>
            <a:endParaRPr lang="en-US" dirty="0"/>
          </a:p>
          <a:p>
            <a:pPr marL="457200" indent="-457200">
              <a:spcBef>
                <a:spcPts val="624"/>
              </a:spcBef>
            </a:pPr>
            <a:r>
              <a:rPr lang="en-US" b="1" dirty="0"/>
              <a:t>Task</a:t>
            </a:r>
            <a:r>
              <a:rPr lang="en-US" dirty="0"/>
              <a:t> is still </a:t>
            </a:r>
            <a:r>
              <a:rPr lang="en-US" i="1" dirty="0"/>
              <a:t>within</a:t>
            </a:r>
            <a:r>
              <a:rPr lang="en-US" dirty="0"/>
              <a:t> subjects</a:t>
            </a:r>
          </a:p>
          <a:p>
            <a:pPr marL="457200" indent="-457200">
              <a:spcBef>
                <a:spcPts val="624"/>
              </a:spcBef>
            </a:pPr>
            <a:r>
              <a:rPr lang="en-US" b="1" dirty="0"/>
              <a:t>Report</a:t>
            </a:r>
            <a:r>
              <a:rPr lang="en-US" dirty="0"/>
              <a:t> is now </a:t>
            </a:r>
            <a:r>
              <a:rPr lang="en-US" i="1" dirty="0"/>
              <a:t>between</a:t>
            </a:r>
            <a:r>
              <a:rPr lang="en-US" dirty="0"/>
              <a:t> subjects</a:t>
            </a:r>
          </a:p>
          <a:p>
            <a:pPr marL="457200" indent="-457200">
              <a:spcBef>
                <a:spcPts val="624"/>
              </a:spcBef>
            </a:pPr>
            <a:r>
              <a:rPr lang="en-US" b="1" dirty="0"/>
              <a:t>Subject</a:t>
            </a:r>
            <a:r>
              <a:rPr lang="en-US" dirty="0"/>
              <a:t> is </a:t>
            </a:r>
            <a:r>
              <a:rPr lang="en-US" i="1" dirty="0"/>
              <a:t>crossed</a:t>
            </a:r>
            <a:r>
              <a:rPr lang="en-US" dirty="0"/>
              <a:t> with </a:t>
            </a:r>
            <a:r>
              <a:rPr lang="en-US" b="1" dirty="0"/>
              <a:t>Task</a:t>
            </a:r>
            <a:r>
              <a:rPr lang="en-US" dirty="0"/>
              <a:t> and </a:t>
            </a:r>
            <a:r>
              <a:rPr lang="en-US" i="1" dirty="0"/>
              <a:t>nested</a:t>
            </a:r>
            <a:r>
              <a:rPr lang="en-US" dirty="0"/>
              <a:t> within </a:t>
            </a:r>
            <a:r>
              <a:rPr lang="en-US" b="1" dirty="0"/>
              <a:t>Report</a:t>
            </a:r>
          </a:p>
          <a:p>
            <a:pPr marL="457200" indent="-457200">
              <a:spcBef>
                <a:spcPts val="624"/>
              </a:spcBef>
            </a:pPr>
            <a:r>
              <a:rPr lang="en-US" dirty="0"/>
              <a:t>This would be a </a:t>
            </a:r>
            <a:r>
              <a:rPr lang="en-US" i="1" dirty="0"/>
              <a:t>mixed</a:t>
            </a:r>
            <a:r>
              <a:rPr lang="en-US" dirty="0"/>
              <a:t> </a:t>
            </a:r>
            <a:r>
              <a:rPr lang="en-US" dirty="0" smtClean="0"/>
              <a:t>design</a:t>
            </a:r>
            <a:endParaRPr lang="en-US" dirty="0"/>
          </a:p>
        </p:txBody>
      </p:sp>
    </p:spTree>
    <p:extLst>
      <p:ext uri="{BB962C8B-B14F-4D97-AF65-F5344CB8AC3E}">
        <p14:creationId xmlns:p14="http://schemas.microsoft.com/office/powerpoint/2010/main" val="3271590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Visual/Verbal: A Third Design</a:t>
            </a:r>
          </a:p>
        </p:txBody>
      </p:sp>
      <p:sp>
        <p:nvSpPr>
          <p:cNvPr id="3" name="Content Placeholder 2"/>
          <p:cNvSpPr>
            <a:spLocks noGrp="1"/>
          </p:cNvSpPr>
          <p:nvPr>
            <p:ph sz="quarter" idx="10"/>
          </p:nvPr>
        </p:nvSpPr>
        <p:spPr>
          <a:xfrm>
            <a:off x="247304" y="1407392"/>
            <a:ext cx="8744295" cy="4841007"/>
          </a:xfrm>
        </p:spPr>
        <p:txBody>
          <a:bodyPr>
            <a:normAutofit/>
          </a:bodyPr>
          <a:lstStyle/>
          <a:p>
            <a:pPr marL="0" indent="0">
              <a:buNone/>
            </a:pPr>
            <a:r>
              <a:rPr lang="en-US" dirty="0"/>
              <a:t>Response </a:t>
            </a:r>
            <a:r>
              <a:rPr lang="en-US" b="1" dirty="0"/>
              <a:t>Time</a:t>
            </a:r>
            <a:r>
              <a:rPr lang="en-US" dirty="0"/>
              <a:t> is measured as 20 subjects perform a </a:t>
            </a:r>
            <a:r>
              <a:rPr lang="en-US" b="1" dirty="0"/>
              <a:t>Task</a:t>
            </a:r>
            <a:r>
              <a:rPr lang="en-US" dirty="0"/>
              <a:t> and </a:t>
            </a:r>
            <a:r>
              <a:rPr lang="en-US" b="1" dirty="0"/>
              <a:t>Report</a:t>
            </a:r>
            <a:r>
              <a:rPr lang="en-US" dirty="0"/>
              <a:t> the results</a:t>
            </a:r>
            <a:r>
              <a:rPr lang="en-US" dirty="0" smtClean="0"/>
              <a:t>.</a:t>
            </a:r>
            <a:endParaRPr lang="en-US" dirty="0"/>
          </a:p>
          <a:p>
            <a:pPr marL="0" indent="0">
              <a:buNone/>
            </a:pPr>
            <a:endParaRPr lang="en-US" b="1" dirty="0" smtClean="0"/>
          </a:p>
          <a:p>
            <a:pPr marL="0" indent="0">
              <a:buNone/>
            </a:pPr>
            <a:r>
              <a:rPr lang="en-US" b="1" dirty="0" smtClean="0"/>
              <a:t>Task</a:t>
            </a:r>
            <a:r>
              <a:rPr lang="en-US" dirty="0" smtClean="0"/>
              <a:t>: </a:t>
            </a:r>
            <a:r>
              <a:rPr lang="en-US" i="1" dirty="0" smtClean="0"/>
              <a:t>Letter</a:t>
            </a:r>
            <a:r>
              <a:rPr lang="en-US" dirty="0" smtClean="0"/>
              <a:t> </a:t>
            </a:r>
            <a:r>
              <a:rPr lang="en-US" dirty="0"/>
              <a:t>(visual) or </a:t>
            </a:r>
            <a:r>
              <a:rPr lang="en-US" i="1" dirty="0"/>
              <a:t>Sentence</a:t>
            </a:r>
            <a:r>
              <a:rPr lang="en-US" dirty="0"/>
              <a:t> (verbal)</a:t>
            </a:r>
          </a:p>
          <a:p>
            <a:pPr marL="0" indent="0">
              <a:buNone/>
            </a:pPr>
            <a:r>
              <a:rPr lang="en-US" b="1" dirty="0"/>
              <a:t>Report</a:t>
            </a:r>
            <a:r>
              <a:rPr lang="en-US" dirty="0"/>
              <a:t>: </a:t>
            </a:r>
            <a:r>
              <a:rPr lang="en-US" i="1" dirty="0"/>
              <a:t>Point</a:t>
            </a:r>
            <a:r>
              <a:rPr lang="en-US" dirty="0"/>
              <a:t> (visual) or </a:t>
            </a:r>
            <a:r>
              <a:rPr lang="en-US" i="1" dirty="0"/>
              <a:t>Say</a:t>
            </a:r>
            <a:r>
              <a:rPr lang="en-US" dirty="0"/>
              <a:t> (verbal)</a:t>
            </a:r>
          </a:p>
          <a:p>
            <a:pPr marL="0" indent="0">
              <a:buNone/>
            </a:pPr>
            <a:r>
              <a:rPr lang="en-US" dirty="0"/>
              <a:t>Now, suppose each subject did only one task and one report method, with different subjects assigned to each combination of the two</a:t>
            </a:r>
            <a:r>
              <a:rPr lang="en-US" dirty="0" smtClean="0"/>
              <a:t>.</a:t>
            </a:r>
            <a:endParaRPr lang="en-US" dirty="0"/>
          </a:p>
          <a:p>
            <a:r>
              <a:rPr lang="en-US" b="1" dirty="0"/>
              <a:t>Task</a:t>
            </a:r>
            <a:r>
              <a:rPr lang="en-US" dirty="0"/>
              <a:t> and </a:t>
            </a:r>
            <a:r>
              <a:rPr lang="en-US" b="1" dirty="0"/>
              <a:t>Report</a:t>
            </a:r>
            <a:r>
              <a:rPr lang="en-US" dirty="0"/>
              <a:t> are now both </a:t>
            </a:r>
            <a:r>
              <a:rPr lang="en-US" i="1" dirty="0"/>
              <a:t>between</a:t>
            </a:r>
            <a:r>
              <a:rPr lang="en-US" dirty="0"/>
              <a:t>-subjects factors and </a:t>
            </a:r>
            <a:r>
              <a:rPr lang="en-US" i="1" dirty="0"/>
              <a:t>crossed</a:t>
            </a:r>
            <a:r>
              <a:rPr lang="en-US" dirty="0"/>
              <a:t> with each other</a:t>
            </a:r>
            <a:r>
              <a:rPr lang="en-US" dirty="0" smtClean="0"/>
              <a:t>.</a:t>
            </a:r>
            <a:endParaRPr lang="en-US" dirty="0"/>
          </a:p>
        </p:txBody>
      </p:sp>
    </p:spTree>
    <p:extLst>
      <p:ext uri="{BB962C8B-B14F-4D97-AF65-F5344CB8AC3E}">
        <p14:creationId xmlns:p14="http://schemas.microsoft.com/office/powerpoint/2010/main" val="3271590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Diabetic Dogs</a:t>
            </a:r>
          </a:p>
        </p:txBody>
      </p:sp>
      <p:sp>
        <p:nvSpPr>
          <p:cNvPr id="3" name="Content Placeholder 2"/>
          <p:cNvSpPr>
            <a:spLocks noGrp="1"/>
          </p:cNvSpPr>
          <p:nvPr>
            <p:ph sz="quarter" idx="10"/>
          </p:nvPr>
        </p:nvSpPr>
        <p:spPr>
          <a:xfrm>
            <a:off x="247304" y="1407392"/>
            <a:ext cx="8744295" cy="4841007"/>
          </a:xfrm>
        </p:spPr>
        <p:txBody>
          <a:bodyPr>
            <a:normAutofit/>
          </a:bodyPr>
          <a:lstStyle/>
          <a:p>
            <a:pPr marL="0" indent="0">
              <a:spcBef>
                <a:spcPts val="624"/>
              </a:spcBef>
              <a:buNone/>
            </a:pPr>
            <a:r>
              <a:rPr lang="en-US" dirty="0"/>
              <a:t>Variables in </a:t>
            </a:r>
            <a:r>
              <a:rPr lang="en-US" dirty="0" err="1"/>
              <a:t>DiabeticDogs</a:t>
            </a:r>
            <a:endParaRPr lang="en-US" dirty="0"/>
          </a:p>
          <a:p>
            <a:pPr marL="0" indent="0">
              <a:spcBef>
                <a:spcPts val="624"/>
              </a:spcBef>
              <a:buNone/>
            </a:pPr>
            <a:r>
              <a:rPr lang="en-US" b="1" dirty="0" smtClean="0"/>
              <a:t>Dog</a:t>
            </a:r>
            <a:r>
              <a:rPr lang="en-US" dirty="0" smtClean="0"/>
              <a:t>: 10 </a:t>
            </a:r>
            <a:r>
              <a:rPr lang="en-US" dirty="0"/>
              <a:t>dogs labeled d1, d2, …, d10</a:t>
            </a:r>
          </a:p>
          <a:p>
            <a:pPr marL="0" indent="0">
              <a:spcBef>
                <a:spcPts val="624"/>
              </a:spcBef>
              <a:buNone/>
            </a:pPr>
            <a:r>
              <a:rPr lang="en-US" b="1" dirty="0"/>
              <a:t>Operation</a:t>
            </a:r>
            <a:r>
              <a:rPr lang="en-US" dirty="0"/>
              <a:t>: 5 dogs had surgery to make them diabetic, another 5 dogs had no surgery</a:t>
            </a:r>
          </a:p>
          <a:p>
            <a:pPr marL="0" indent="0">
              <a:spcBef>
                <a:spcPts val="624"/>
              </a:spcBef>
              <a:buNone/>
            </a:pPr>
            <a:r>
              <a:rPr lang="en-US" b="1" dirty="0" smtClean="0"/>
              <a:t>Method</a:t>
            </a:r>
            <a:r>
              <a:rPr lang="en-US" dirty="0" smtClean="0"/>
              <a:t>: Each </a:t>
            </a:r>
            <a:r>
              <a:rPr lang="en-US" dirty="0"/>
              <a:t>dog was treated two ways, with an injection and an infusion</a:t>
            </a:r>
          </a:p>
          <a:p>
            <a:pPr marL="0" indent="0">
              <a:spcBef>
                <a:spcPts val="624"/>
              </a:spcBef>
              <a:buNone/>
            </a:pPr>
            <a:r>
              <a:rPr lang="en-US" b="1" dirty="0" smtClean="0"/>
              <a:t>Response</a:t>
            </a:r>
            <a:r>
              <a:rPr lang="en-US" dirty="0" smtClean="0"/>
              <a:t>: Rate </a:t>
            </a:r>
            <a:r>
              <a:rPr lang="en-US" dirty="0"/>
              <a:t>of biochemical turnover of lactic acid</a:t>
            </a:r>
          </a:p>
          <a:p>
            <a:pPr marL="457200" indent="-457200">
              <a:spcBef>
                <a:spcPts val="624"/>
              </a:spcBef>
            </a:pPr>
            <a:r>
              <a:rPr lang="en-US" b="1" dirty="0"/>
              <a:t>Operation</a:t>
            </a:r>
            <a:r>
              <a:rPr lang="en-US" dirty="0"/>
              <a:t> is a </a:t>
            </a:r>
            <a:r>
              <a:rPr lang="en-US" i="1" dirty="0"/>
              <a:t>between</a:t>
            </a:r>
            <a:r>
              <a:rPr lang="en-US" dirty="0"/>
              <a:t>-subjects (dogs) factors</a:t>
            </a:r>
          </a:p>
          <a:p>
            <a:pPr marL="457200" indent="-457200">
              <a:spcBef>
                <a:spcPts val="624"/>
              </a:spcBef>
            </a:pPr>
            <a:r>
              <a:rPr lang="en-US" b="1" dirty="0"/>
              <a:t>Method</a:t>
            </a:r>
            <a:r>
              <a:rPr lang="en-US" dirty="0"/>
              <a:t> is a </a:t>
            </a:r>
            <a:r>
              <a:rPr lang="en-US" i="1" dirty="0"/>
              <a:t>within</a:t>
            </a:r>
            <a:r>
              <a:rPr lang="en-US" dirty="0"/>
              <a:t>-subjects (dogs) factor</a:t>
            </a:r>
          </a:p>
          <a:p>
            <a:pPr marL="457200" indent="-457200">
              <a:spcBef>
                <a:spcPts val="624"/>
              </a:spcBef>
            </a:pPr>
            <a:r>
              <a:rPr lang="en-US" dirty="0"/>
              <a:t>This is a </a:t>
            </a:r>
            <a:r>
              <a:rPr lang="en-US" i="1" dirty="0"/>
              <a:t>mixed</a:t>
            </a:r>
            <a:r>
              <a:rPr lang="en-US" dirty="0"/>
              <a:t> repeated-measures </a:t>
            </a:r>
            <a:r>
              <a:rPr lang="en-US" dirty="0" smtClean="0"/>
              <a:t>design</a:t>
            </a:r>
            <a:endParaRPr lang="en-US" dirty="0"/>
          </a:p>
        </p:txBody>
      </p:sp>
    </p:spTree>
    <p:extLst>
      <p:ext uri="{BB962C8B-B14F-4D97-AF65-F5344CB8AC3E}">
        <p14:creationId xmlns:p14="http://schemas.microsoft.com/office/powerpoint/2010/main" val="3271590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DiabeticDogs</a:t>
            </a:r>
            <a:r>
              <a:rPr lang="en-US" dirty="0"/>
              <a:t> Dataset</a:t>
            </a:r>
          </a:p>
        </p:txBody>
      </p:sp>
      <p:pic>
        <p:nvPicPr>
          <p:cNvPr id="11" name="Picture 2" descr="A table. The table has twenty rows and four columns with the column headers that read Dogs, Method, Operation, and Response. The data presented are as follows:&#10;Row 1.  Dogs: d1, Method: Inject, Operation: Yes, Response: 44.&#10;Row 2.  Dogs: d2, Method: Inject, Operation: Yes, Response: 33.&#10;Row 3.  Dogs: d3, Method: Inject, Operation: Yes, Response: 38.&#10;Row 4.  Dogs: d4, Method: Inject, Operation: Yes, Response: 59.&#10;Row 5.  Dogs: d5, Method: Inject, Operation: Yes, Response: 46.&#10;Row 6.  Dogs: d6, Method: Inject, Operation: no, Response: 54.&#10;Row 7.  Dogs: d7, Method: Inject, Operation: no, Response: 43.&#10;Row 8.  Dogs: d8, Method: Inject, Operation: no, Response: 55.&#10;Row 9.  Dogs: d9, Method: Inject, Operation: no, Response: 71.&#10;Row 10.  Dogs: d10, Method: Inject, Operation: no, Response: 57.&#10;Row 11.  Dogs: d1, Method: Infuse, Operation: Yes, Response: 28.&#10;Row 12.  Dogs: d2, Method: Infuse, Operation: Yes, Response: 23.&#10;Row 13.  Dogs: d3, Method: Infuse, Operation: Yes, Response: 34.&#10;Row 14.  Dogs: d4, Method: Infuse, Operation: Yes, Response: 19.&#10;Row 15.  Dogs: d5, Method: Infuse, Operation: Yes, Response: 26.&#10;Row 16.  Dogs: d6, Method: Infuse, Operation: no, Response: 42.&#10;Row 17.  Dogs: d7, Method: Infuse, Operation: no, Response: 23.&#10;Row 18.  Dogs: d8, Method: Infuse, Operation: no, Response: 23.&#10;Row 19.  Dogs: d9, Method: Infuse, Operation: no, Response: 27.&#10;Row 20.  Dogs: d10, Method: Infuse, Operation: no, Response: 35."/>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2719388" y="1571625"/>
            <a:ext cx="3705225" cy="4524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1590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2826</TotalTime>
  <Words>900</Words>
  <Application>Microsoft Office PowerPoint</Application>
  <PresentationFormat>On-screen Show (4:3)</PresentationFormat>
  <Paragraphs>133</Paragraphs>
  <Slides>21</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ＭＳ Ｐゴシック</vt:lpstr>
      <vt:lpstr>Arial</vt:lpstr>
      <vt:lpstr>Arial Black</vt:lpstr>
      <vt:lpstr>Calibri</vt:lpstr>
      <vt:lpstr>Courier New</vt:lpstr>
      <vt:lpstr>Symbol</vt:lpstr>
      <vt:lpstr>Wingdings</vt:lpstr>
      <vt:lpstr>bergerinvitels3e_lectureslides_ch01_final</vt:lpstr>
      <vt:lpstr>Section 8.9</vt:lpstr>
      <vt:lpstr>Topic 8.9</vt:lpstr>
      <vt:lpstr>Between/Within/Mixed</vt:lpstr>
      <vt:lpstr>Crossed vs. Nested</vt:lpstr>
      <vt:lpstr>Example: Visual/Verbal</vt:lpstr>
      <vt:lpstr>Visual/Verbal: New Design</vt:lpstr>
      <vt:lpstr>Visual/Verbal: A Third Design</vt:lpstr>
      <vt:lpstr>Example: Diabetic Dogs</vt:lpstr>
      <vt:lpstr>DiabeticDogs Dataset</vt:lpstr>
      <vt:lpstr>Between-Dogs Decomposition (1 of 3)</vt:lpstr>
      <vt:lpstr>Between-Dogs Decomposition (2 of 3)</vt:lpstr>
      <vt:lpstr>Within-Dogs Decomposition (1 of 2)</vt:lpstr>
      <vt:lpstr>Within-Dogs Decomposition (2 of 2)</vt:lpstr>
      <vt:lpstr>Combine the Decompositions</vt:lpstr>
      <vt:lpstr>Overall Decomposition</vt:lpstr>
      <vt:lpstr>ANOVA for DiabeticDogs (1 of 2)</vt:lpstr>
      <vt:lpstr>Expected Mean Square, E(MS)</vt:lpstr>
      <vt:lpstr>E(MS) for Two Random Factors</vt:lpstr>
      <vt:lpstr>E(MS) for a Mixed Design</vt:lpstr>
      <vt:lpstr>E(MS) for a DiabeticDogs</vt:lpstr>
      <vt:lpstr>ANOVA for DiabeticDogs (2 of 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8.9</dc:title>
  <dc:creator>Canon</dc:creator>
  <cp:lastModifiedBy>Newton, Andy</cp:lastModifiedBy>
  <cp:revision>626</cp:revision>
  <dcterms:created xsi:type="dcterms:W3CDTF">2015-10-23T14:29:37Z</dcterms:created>
  <dcterms:modified xsi:type="dcterms:W3CDTF">2018-11-14T15:53:15Z</dcterms:modified>
</cp:coreProperties>
</file>